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15500" cy="6477000"/>
  <p:notesSz cx="9715500" cy="647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662" y="2007870"/>
            <a:ext cx="8258175" cy="136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7325" y="3627120"/>
            <a:ext cx="6800850" cy="161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775" y="1489710"/>
            <a:ext cx="4226242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482" y="1489710"/>
            <a:ext cx="4226242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15500" cy="647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775" y="1489710"/>
            <a:ext cx="8743950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59" y="1066800"/>
            <a:ext cx="8125459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Inherited </a:t>
            </a:r>
            <a:r>
              <a:rPr spc="-5" dirty="0"/>
              <a:t>and Learned</a:t>
            </a:r>
            <a:r>
              <a:rPr spc="-30" dirty="0"/>
              <a:t> </a:t>
            </a:r>
            <a:r>
              <a:rPr spc="-5" dirty="0"/>
              <a:t>Behaviors</a:t>
            </a:r>
          </a:p>
        </p:txBody>
      </p:sp>
      <p:sp>
        <p:nvSpPr>
          <p:cNvPr id="3" name="object 3"/>
          <p:cNvSpPr/>
          <p:nvPr/>
        </p:nvSpPr>
        <p:spPr>
          <a:xfrm>
            <a:off x="822960" y="1828800"/>
            <a:ext cx="420751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9159" y="2800350"/>
            <a:ext cx="4436110" cy="314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209" y="650240"/>
            <a:ext cx="78790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059">
              <a:lnSpc>
                <a:spcPct val="100000"/>
              </a:lnSpc>
            </a:pPr>
            <a:r>
              <a:rPr sz="4000" spc="-5" dirty="0"/>
              <a:t>Review </a:t>
            </a:r>
            <a:r>
              <a:rPr sz="4000" dirty="0"/>
              <a:t>–</a:t>
            </a:r>
            <a:r>
              <a:rPr lang="en-US" sz="4000" dirty="0"/>
              <a:t>Instinctive </a:t>
            </a:r>
            <a:r>
              <a:rPr sz="4000" spc="-5" dirty="0"/>
              <a:t>behaviors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23289" y="1592579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2113279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3030220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139" y="1487170"/>
            <a:ext cx="2512695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Aren't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learned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80"/>
              </a:lnSpc>
              <a:spcBef>
                <a:spcPts val="1465"/>
              </a:spcBef>
            </a:pPr>
            <a:r>
              <a:rPr sz="2400" spc="-5" dirty="0">
                <a:latin typeface="Arial"/>
                <a:cs typeface="Arial"/>
              </a:rPr>
              <a:t>passed down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from  </a:t>
            </a:r>
            <a:r>
              <a:rPr sz="2400" spc="-10" dirty="0">
                <a:latin typeface="Arial"/>
                <a:cs typeface="Arial"/>
              </a:rPr>
              <a:t>parents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400" spc="-5" dirty="0">
                <a:latin typeface="Arial"/>
                <a:cs typeface="Arial"/>
              </a:rPr>
              <a:t>can't 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changed.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39" y="3491229"/>
            <a:ext cx="325247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---- </a:t>
            </a:r>
            <a:r>
              <a:rPr sz="3200" spc="-10" dirty="0">
                <a:latin typeface="Arial"/>
                <a:cs typeface="Arial"/>
              </a:rPr>
              <a:t>Examples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-----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4225290"/>
            <a:ext cx="116839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89" y="4688840"/>
            <a:ext cx="116839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5152390"/>
            <a:ext cx="116839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289" y="5615940"/>
            <a:ext cx="116839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139" y="3981399"/>
            <a:ext cx="2253615" cy="186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algn="just">
              <a:lnSpc>
                <a:spcPct val="152100"/>
              </a:lnSpc>
            </a:pPr>
            <a:r>
              <a:rPr sz="2000" spc="-5" dirty="0">
                <a:latin typeface="Arial"/>
                <a:cs typeface="Arial"/>
              </a:rPr>
              <a:t>Birds flying south  Bears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hibernating  </a:t>
            </a:r>
            <a:r>
              <a:rPr lang="en-US" sz="2000" spc="-25" dirty="0">
                <a:latin typeface="Arial"/>
                <a:cs typeface="Arial"/>
              </a:rPr>
              <a:t>fish swimming</a:t>
            </a: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40"/>
              </a:spcBef>
            </a:pPr>
            <a:r>
              <a:rPr sz="2000" spc="-5" dirty="0">
                <a:latin typeface="Arial"/>
                <a:cs typeface="Arial"/>
              </a:rPr>
              <a:t>Sleeping when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tired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0600" y="1596389"/>
            <a:ext cx="4343400" cy="434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5730">
              <a:lnSpc>
                <a:spcPct val="100000"/>
              </a:lnSpc>
            </a:pPr>
            <a:r>
              <a:rPr spc="-5" dirty="0"/>
              <a:t>Learned</a:t>
            </a:r>
            <a:r>
              <a:rPr spc="-95" dirty="0"/>
              <a:t> </a:t>
            </a:r>
            <a:r>
              <a:rPr spc="-5" dirty="0"/>
              <a:t>behaviors...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3329" y="1778000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3329" y="2978150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3329" y="3497579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8450" y="1698559"/>
            <a:ext cx="3439160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0690">
              <a:lnSpc>
                <a:spcPct val="92900"/>
              </a:lnSpc>
            </a:pPr>
            <a:r>
              <a:rPr sz="2400" spc="-5" dirty="0">
                <a:latin typeface="Arial"/>
                <a:cs typeface="Arial"/>
              </a:rPr>
              <a:t>Something an animal  learns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they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interact  with their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world.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5" dirty="0">
                <a:latin typeface="Arial"/>
                <a:cs typeface="Arial"/>
              </a:rPr>
              <a:t>Can be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changed.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2900"/>
              </a:lnSpc>
              <a:spcBef>
                <a:spcPts val="1425"/>
              </a:spcBef>
            </a:pPr>
            <a:r>
              <a:rPr sz="2400" spc="-5" dirty="0">
                <a:latin typeface="Arial"/>
                <a:cs typeface="Arial"/>
              </a:rPr>
              <a:t>Can occur when </a:t>
            </a:r>
            <a:r>
              <a:rPr sz="2400" dirty="0">
                <a:latin typeface="Arial"/>
                <a:cs typeface="Arial"/>
              </a:rPr>
              <a:t>an  </a:t>
            </a:r>
            <a:r>
              <a:rPr sz="2400" spc="-5" dirty="0">
                <a:latin typeface="Arial"/>
                <a:cs typeface="Arial"/>
              </a:rPr>
              <a:t>animal seeks to avoid or  </a:t>
            </a:r>
            <a:r>
              <a:rPr sz="2400" spc="-10" dirty="0">
                <a:latin typeface="Arial"/>
                <a:cs typeface="Arial"/>
              </a:rPr>
              <a:t>repeat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new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experience.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5379" y="4591050"/>
            <a:ext cx="31203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70099"/>
                </a:solidFill>
                <a:latin typeface="Arial"/>
                <a:cs typeface="Arial"/>
              </a:rPr>
              <a:t>Give some</a:t>
            </a:r>
            <a:r>
              <a:rPr sz="2400" spc="-70" dirty="0">
                <a:solidFill>
                  <a:srgbClr val="27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70099"/>
                </a:solidFill>
                <a:latin typeface="Arial"/>
                <a:cs typeface="Arial"/>
              </a:rPr>
              <a:t>examples...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3769" y="1310639"/>
            <a:ext cx="3846829" cy="417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4160">
              <a:lnSpc>
                <a:spcPct val="100000"/>
              </a:lnSpc>
            </a:pPr>
            <a:r>
              <a:rPr spc="-10" dirty="0"/>
              <a:t>Inherited</a:t>
            </a:r>
            <a:r>
              <a:rPr spc="-50" dirty="0"/>
              <a:t> </a:t>
            </a:r>
            <a:r>
              <a:rPr spc="-5" dirty="0"/>
              <a:t>Behaviors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650" y="1687829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45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1650" y="2660650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45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1650" y="4029709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45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1650" y="4605020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45" dirty="0">
                <a:solidFill>
                  <a:srgbClr val="FF3366"/>
                </a:solidFill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5500" y="1604517"/>
            <a:ext cx="2847340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7815">
              <a:lnSpc>
                <a:spcPts val="3120"/>
              </a:lnSpc>
            </a:pPr>
            <a:r>
              <a:rPr sz="2800" spc="-5" dirty="0">
                <a:latin typeface="Arial"/>
                <a:cs typeface="Arial"/>
              </a:rPr>
              <a:t>Also called  instincts</a:t>
            </a:r>
            <a:endParaRPr sz="2800">
              <a:latin typeface="Arial"/>
              <a:cs typeface="Arial"/>
            </a:endParaRPr>
          </a:p>
          <a:p>
            <a:pPr marL="12700" marR="297815">
              <a:lnSpc>
                <a:spcPts val="3120"/>
              </a:lnSpc>
              <a:spcBef>
                <a:spcPts val="1420"/>
              </a:spcBef>
            </a:pPr>
            <a:r>
              <a:rPr sz="2800" spc="-5" dirty="0">
                <a:latin typeface="Arial"/>
                <a:cs typeface="Arial"/>
              </a:rPr>
              <a:t>Passed down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  </a:t>
            </a:r>
            <a:r>
              <a:rPr sz="2800" spc="-10" dirty="0">
                <a:latin typeface="Arial"/>
                <a:cs typeface="Arial"/>
              </a:rPr>
              <a:t>offspring </a:t>
            </a:r>
            <a:r>
              <a:rPr sz="2800" spc="-5" dirty="0">
                <a:latin typeface="Arial"/>
                <a:cs typeface="Arial"/>
              </a:rPr>
              <a:t>from  parents</a:t>
            </a:r>
            <a:endParaRPr sz="2800">
              <a:latin typeface="Arial"/>
              <a:cs typeface="Arial"/>
            </a:endParaRPr>
          </a:p>
          <a:p>
            <a:pPr marL="12700" marR="916940">
              <a:lnSpc>
                <a:spcPts val="4540"/>
              </a:lnSpc>
              <a:spcBef>
                <a:spcPts val="280"/>
              </a:spcBef>
            </a:pPr>
            <a:r>
              <a:rPr sz="2800" spc="-5" dirty="0">
                <a:latin typeface="Arial"/>
                <a:cs typeface="Arial"/>
              </a:rPr>
              <a:t>Not learned  Can </a:t>
            </a:r>
            <a:r>
              <a:rPr sz="2800" spc="-15" dirty="0">
                <a:latin typeface="Arial"/>
                <a:cs typeface="Arial"/>
              </a:rPr>
              <a:t>affect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650"/>
              </a:lnSpc>
            </a:pPr>
            <a:r>
              <a:rPr sz="2800" spc="-5" dirty="0">
                <a:latin typeface="Arial"/>
                <a:cs typeface="Arial"/>
              </a:rPr>
              <a:t>plant's or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animal's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40"/>
              </a:lnSpc>
            </a:pPr>
            <a:r>
              <a:rPr sz="2800" spc="-5" dirty="0">
                <a:latin typeface="Arial"/>
                <a:cs typeface="Arial"/>
              </a:rPr>
              <a:t>ability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survive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4089" y="2692400"/>
            <a:ext cx="4437380" cy="328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419" y="1371600"/>
            <a:ext cx="3548379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060" y="396748"/>
            <a:ext cx="6975475" cy="124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7890" marR="5080" indent="-885190">
              <a:lnSpc>
                <a:spcPts val="4920"/>
              </a:lnSpc>
            </a:pPr>
            <a:r>
              <a:rPr spc="-10" dirty="0"/>
              <a:t>What </a:t>
            </a:r>
            <a:r>
              <a:rPr spc="-5" dirty="0"/>
              <a:t>are some examples</a:t>
            </a:r>
            <a:r>
              <a:rPr spc="-55" dirty="0"/>
              <a:t> </a:t>
            </a:r>
            <a:r>
              <a:rPr spc="-5" dirty="0"/>
              <a:t>of  inherited</a:t>
            </a:r>
            <a:r>
              <a:rPr spc="-100" dirty="0"/>
              <a:t> </a:t>
            </a:r>
            <a:r>
              <a:rPr spc="-5" dirty="0"/>
              <a:t>behaviors...</a:t>
            </a:r>
          </a:p>
        </p:txBody>
      </p:sp>
      <p:sp>
        <p:nvSpPr>
          <p:cNvPr id="3" name="object 3"/>
          <p:cNvSpPr/>
          <p:nvPr/>
        </p:nvSpPr>
        <p:spPr>
          <a:xfrm>
            <a:off x="6115050" y="1771650"/>
            <a:ext cx="27432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558" y="4874387"/>
            <a:ext cx="756158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6970" indent="-215900">
              <a:lnSpc>
                <a:spcPts val="3240"/>
              </a:lnSpc>
              <a:buSzPct val="44642"/>
              <a:buFont typeface="Calibri"/>
              <a:buChar char="●"/>
              <a:tabLst>
                <a:tab pos="2426970" algn="l"/>
              </a:tabLst>
            </a:pPr>
            <a:r>
              <a:rPr sz="2800" spc="-5" dirty="0">
                <a:latin typeface="Arial"/>
                <a:cs typeface="Arial"/>
              </a:rPr>
              <a:t>Birds fly</a:t>
            </a:r>
            <a:r>
              <a:rPr lang="en-US" sz="2800" spc="-5" dirty="0">
                <a:latin typeface="Arial"/>
                <a:cs typeface="Arial"/>
              </a:rPr>
              <a:t>ing</a:t>
            </a:r>
            <a:r>
              <a:rPr sz="2800" spc="-5" dirty="0">
                <a:latin typeface="Arial"/>
                <a:cs typeface="Arial"/>
              </a:rPr>
              <a:t> 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groups.</a:t>
            </a:r>
            <a:endParaRPr sz="2800" dirty="0">
              <a:latin typeface="Arial"/>
              <a:cs typeface="Arial"/>
            </a:endParaRPr>
          </a:p>
          <a:p>
            <a:pPr marL="1972310" indent="-215900">
              <a:lnSpc>
                <a:spcPts val="3100"/>
              </a:lnSpc>
              <a:buSzPct val="44642"/>
              <a:buFont typeface="Calibri"/>
              <a:buChar char="●"/>
              <a:tabLst>
                <a:tab pos="1972310" algn="l"/>
              </a:tabLst>
            </a:pPr>
            <a:r>
              <a:rPr sz="2800" spc="-5" dirty="0">
                <a:latin typeface="Arial"/>
                <a:cs typeface="Arial"/>
              </a:rPr>
              <a:t>Bab</a:t>
            </a:r>
            <a:r>
              <a:rPr lang="en-US" sz="2800" spc="-5" dirty="0">
                <a:latin typeface="Arial"/>
                <a:cs typeface="Arial"/>
              </a:rPr>
              <a:t>ies</a:t>
            </a:r>
            <a:r>
              <a:rPr sz="2800" spc="-5" dirty="0">
                <a:latin typeface="Arial"/>
                <a:cs typeface="Arial"/>
              </a:rPr>
              <a:t> cry</a:t>
            </a:r>
            <a:r>
              <a:rPr lang="en-US" sz="2800" spc="-5" dirty="0">
                <a:latin typeface="Arial"/>
                <a:cs typeface="Arial"/>
              </a:rPr>
              <a:t>ing</a:t>
            </a:r>
            <a:r>
              <a:rPr sz="2800" spc="-5" dirty="0">
                <a:latin typeface="Arial"/>
                <a:cs typeface="Arial"/>
              </a:rPr>
              <a:t> when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hungry.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950243"/>
            <a:ext cx="4648201" cy="2614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150" y="495300"/>
            <a:ext cx="7204709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7670" marR="5080" indent="-1664970" algn="l">
              <a:lnSpc>
                <a:spcPts val="4830"/>
              </a:lnSpc>
              <a:tabLst>
                <a:tab pos="4397375" algn="l"/>
              </a:tabLst>
            </a:pPr>
            <a:r>
              <a:rPr sz="4000" dirty="0"/>
              <a:t>B</a:t>
            </a:r>
            <a:r>
              <a:rPr sz="4000" spc="-5" dirty="0"/>
              <a:t>a</a:t>
            </a:r>
            <a:r>
              <a:rPr sz="4000" dirty="0"/>
              <a:t>by</a:t>
            </a:r>
            <a:r>
              <a:rPr sz="4000" spc="-5" dirty="0"/>
              <a:t> turtl</a:t>
            </a:r>
            <a:r>
              <a:rPr sz="4000" spc="5" dirty="0"/>
              <a:t>e</a:t>
            </a:r>
            <a:r>
              <a:rPr sz="4000" dirty="0"/>
              <a:t>s</a:t>
            </a:r>
            <a:r>
              <a:rPr sz="4000" spc="-5" dirty="0"/>
              <a:t> mo</a:t>
            </a:r>
            <a:r>
              <a:rPr sz="4000" dirty="0"/>
              <a:t>ve	</a:t>
            </a:r>
            <a:r>
              <a:rPr sz="4000" spc="-5" dirty="0"/>
              <a:t>t</a:t>
            </a:r>
            <a:r>
              <a:rPr sz="4000" dirty="0"/>
              <a:t>o</a:t>
            </a:r>
            <a:r>
              <a:rPr sz="4000" spc="-10" dirty="0"/>
              <a:t> </a:t>
            </a:r>
            <a:r>
              <a:rPr sz="4000" spc="-5" dirty="0"/>
              <a:t>t</a:t>
            </a:r>
            <a:r>
              <a:rPr sz="4000" dirty="0"/>
              <a:t>he</a:t>
            </a:r>
            <a:r>
              <a:rPr sz="4000" spc="-10" dirty="0"/>
              <a:t> </a:t>
            </a:r>
            <a:r>
              <a:rPr sz="4000" dirty="0"/>
              <a:t>oc</a:t>
            </a:r>
            <a:r>
              <a:rPr sz="4000" spc="-5" dirty="0"/>
              <a:t>e</a:t>
            </a:r>
            <a:r>
              <a:rPr sz="4000" dirty="0"/>
              <a:t>an  </a:t>
            </a:r>
            <a:r>
              <a:rPr sz="4000" spc="-5" dirty="0"/>
              <a:t>when they</a:t>
            </a:r>
            <a:r>
              <a:rPr sz="4000" spc="-75" dirty="0"/>
              <a:t> </a:t>
            </a:r>
            <a:r>
              <a:rPr sz="4000" dirty="0"/>
              <a:t>hatch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0" y="1943100"/>
            <a:ext cx="581279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39" rIns="0" bIns="0" rtlCol="0">
            <a:spAutoFit/>
          </a:bodyPr>
          <a:lstStyle/>
          <a:p>
            <a:pPr marL="167640">
              <a:lnSpc>
                <a:spcPct val="100000"/>
              </a:lnSpc>
            </a:pPr>
            <a:r>
              <a:rPr sz="3600" spc="-10" dirty="0"/>
              <a:t>But </a:t>
            </a:r>
            <a:r>
              <a:rPr sz="3600" spc="-5" dirty="0"/>
              <a:t>when </a:t>
            </a:r>
            <a:r>
              <a:rPr sz="3600" spc="-10" dirty="0"/>
              <a:t>the </a:t>
            </a:r>
            <a:r>
              <a:rPr sz="3600" spc="-5" dirty="0"/>
              <a:t>environment</a:t>
            </a:r>
            <a:r>
              <a:rPr sz="3600" spc="-50" dirty="0"/>
              <a:t> </a:t>
            </a:r>
            <a:r>
              <a:rPr sz="3600" dirty="0"/>
              <a:t>changes...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257800" y="1732279"/>
            <a:ext cx="3657600" cy="306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6510" y="1695592"/>
            <a:ext cx="2961005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200"/>
              </a:lnSpc>
            </a:pPr>
            <a:r>
              <a:rPr sz="3200" spc="-5" dirty="0">
                <a:latin typeface="Arial"/>
                <a:cs typeface="Arial"/>
              </a:rPr>
              <a:t>Living </a:t>
            </a:r>
            <a:r>
              <a:rPr sz="3200" spc="-10" dirty="0">
                <a:latin typeface="Arial"/>
                <a:cs typeface="Arial"/>
              </a:rPr>
              <a:t>things </a:t>
            </a:r>
            <a:r>
              <a:rPr sz="3200" spc="-5" dirty="0">
                <a:latin typeface="Arial"/>
                <a:cs typeface="Arial"/>
              </a:rPr>
              <a:t>will  learn to adapt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changes in  </a:t>
            </a:r>
            <a:r>
              <a:rPr sz="3200" spc="-10" dirty="0">
                <a:latin typeface="Arial"/>
                <a:cs typeface="Arial"/>
              </a:rPr>
              <a:t>their </a:t>
            </a:r>
            <a:r>
              <a:rPr sz="3200" spc="-5" dirty="0">
                <a:latin typeface="Arial"/>
                <a:cs typeface="Arial"/>
              </a:rPr>
              <a:t>habitat or  </a:t>
            </a:r>
            <a:r>
              <a:rPr sz="3200" spc="-10" dirty="0">
                <a:latin typeface="Arial"/>
                <a:cs typeface="Arial"/>
              </a:rPr>
              <a:t>they </a:t>
            </a:r>
            <a:r>
              <a:rPr sz="3200" dirty="0">
                <a:latin typeface="Arial"/>
                <a:cs typeface="Arial"/>
              </a:rPr>
              <a:t>might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7370">
              <a:lnSpc>
                <a:spcPct val="100000"/>
              </a:lnSpc>
            </a:pPr>
            <a:r>
              <a:rPr spc="-10" dirty="0"/>
              <a:t>For</a:t>
            </a:r>
            <a:r>
              <a:rPr spc="-85" dirty="0"/>
              <a:t> </a:t>
            </a:r>
            <a:r>
              <a:rPr spc="-5" dirty="0"/>
              <a:t>example...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6300" y="1374902"/>
            <a:ext cx="249682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80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nature, </a:t>
            </a:r>
            <a:r>
              <a:rPr sz="2400" dirty="0">
                <a:latin typeface="Arial"/>
                <a:cs typeface="Arial"/>
              </a:rPr>
              <a:t>bats </a:t>
            </a:r>
            <a:r>
              <a:rPr sz="2400" spc="-5" dirty="0">
                <a:latin typeface="Arial"/>
                <a:cs typeface="Arial"/>
              </a:rPr>
              <a:t>will  hang upside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down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2021840"/>
            <a:ext cx="22567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in trees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sleep.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840" y="3837239"/>
            <a:ext cx="2376170" cy="204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 algn="ctr">
              <a:lnSpc>
                <a:spcPct val="92900"/>
              </a:lnSpc>
            </a:pPr>
            <a:r>
              <a:rPr sz="2400" spc="-5" dirty="0">
                <a:latin typeface="Arial"/>
                <a:cs typeface="Arial"/>
              </a:rPr>
              <a:t>When placed in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zoo, bats use the  screen 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hang.</a:t>
            </a:r>
            <a:endParaRPr sz="2400" dirty="0">
              <a:latin typeface="Arial"/>
              <a:cs typeface="Arial"/>
            </a:endParaRPr>
          </a:p>
          <a:p>
            <a:pPr marL="181610" marR="173355" algn="ctr">
              <a:lnSpc>
                <a:spcPct val="929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They still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sleep  upside down  </a:t>
            </a:r>
            <a:r>
              <a:rPr sz="2400" spc="-10" dirty="0">
                <a:latin typeface="Arial"/>
                <a:cs typeface="Arial"/>
              </a:rPr>
              <a:t>though</a:t>
            </a:r>
            <a:r>
              <a:rPr lang="en-US" sz="2400" spc="-10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1700" y="1845309"/>
            <a:ext cx="1319530" cy="207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75"/>
              </a:lnSpc>
            </a:pPr>
            <a:r>
              <a:rPr sz="2400" spc="-5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41275" marR="35560" indent="3175" algn="ctr">
              <a:lnSpc>
                <a:spcPct val="930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upside  down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an   inherited  </a:t>
            </a:r>
            <a:r>
              <a:rPr sz="2400" spc="-10" dirty="0">
                <a:latin typeface="Arial"/>
                <a:cs typeface="Arial"/>
              </a:rPr>
              <a:t>beha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6400800" y="603250"/>
            <a:ext cx="3314700" cy="305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450" y="2757170"/>
            <a:ext cx="3892550" cy="3186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0">
              <a:lnSpc>
                <a:spcPct val="100000"/>
              </a:lnSpc>
            </a:pPr>
            <a:r>
              <a:rPr spc="-5" dirty="0"/>
              <a:t>How do animals</a:t>
            </a:r>
            <a:r>
              <a:rPr spc="-90" dirty="0"/>
              <a:t> </a:t>
            </a:r>
            <a:r>
              <a:rPr spc="-5" dirty="0"/>
              <a:t>adapt?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0" y="1584960"/>
            <a:ext cx="5257800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4850" y="1367190"/>
            <a:ext cx="2465070" cy="442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125095" algn="ctr">
              <a:lnSpc>
                <a:spcPct val="93100"/>
              </a:lnSpc>
            </a:pPr>
            <a:r>
              <a:rPr sz="2600" spc="-5" dirty="0">
                <a:latin typeface="Arial"/>
                <a:cs typeface="Arial"/>
              </a:rPr>
              <a:t>As animals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live  and move in  their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93100"/>
              </a:lnSpc>
              <a:spcBef>
                <a:spcPts val="5"/>
              </a:spcBef>
              <a:tabLst>
                <a:tab pos="1167130" algn="l"/>
              </a:tabLst>
            </a:pPr>
            <a:r>
              <a:rPr sz="2600" spc="-5" dirty="0">
                <a:latin typeface="Arial"/>
                <a:cs typeface="Arial"/>
              </a:rPr>
              <a:t>environment,  they interact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and  experience new  and </a:t>
            </a:r>
            <a:r>
              <a:rPr sz="2600" spc="-10" dirty="0">
                <a:latin typeface="Arial"/>
                <a:cs typeface="Arial"/>
              </a:rPr>
              <a:t>different  </a:t>
            </a:r>
            <a:r>
              <a:rPr sz="2600" spc="-5" dirty="0">
                <a:latin typeface="Arial"/>
                <a:cs typeface="Arial"/>
              </a:rPr>
              <a:t>things.	If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they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encounter  something they  </a:t>
            </a:r>
            <a:r>
              <a:rPr sz="2600" spc="-40" dirty="0">
                <a:latin typeface="Arial"/>
                <a:cs typeface="Arial"/>
              </a:rPr>
              <a:t>enjoy, </a:t>
            </a:r>
            <a:r>
              <a:rPr sz="2600" dirty="0">
                <a:latin typeface="Arial"/>
                <a:cs typeface="Arial"/>
              </a:rPr>
              <a:t>an </a:t>
            </a:r>
            <a:r>
              <a:rPr sz="2600" spc="-5" dirty="0">
                <a:latin typeface="Arial"/>
                <a:cs typeface="Arial"/>
              </a:rPr>
              <a:t>animal  </a:t>
            </a:r>
            <a:r>
              <a:rPr sz="2600" dirty="0">
                <a:latin typeface="Arial"/>
                <a:cs typeface="Arial"/>
              </a:rPr>
              <a:t>may repeat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it!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850" y="621791"/>
            <a:ext cx="7538084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3760" marR="5080" indent="-2131060">
              <a:lnSpc>
                <a:spcPts val="3130"/>
              </a:lnSpc>
            </a:pPr>
            <a:r>
              <a:rPr sz="2800" dirty="0"/>
              <a:t>If </a:t>
            </a:r>
            <a:r>
              <a:rPr sz="2800" spc="-5" dirty="0"/>
              <a:t>they encounter something they don't like, </a:t>
            </a:r>
            <a:r>
              <a:rPr sz="2800" spc="-10" dirty="0"/>
              <a:t>they  </a:t>
            </a:r>
            <a:r>
              <a:rPr sz="2800" spc="-5" dirty="0"/>
              <a:t>could start </a:t>
            </a:r>
            <a:r>
              <a:rPr sz="2800" dirty="0"/>
              <a:t>to </a:t>
            </a:r>
            <a:r>
              <a:rPr sz="2800" spc="-5" dirty="0"/>
              <a:t>avoid</a:t>
            </a:r>
            <a:r>
              <a:rPr sz="2800" spc="-45" dirty="0"/>
              <a:t> </a:t>
            </a:r>
            <a:r>
              <a:rPr sz="2800" spc="-5" dirty="0"/>
              <a:t>it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42950" y="2628900"/>
            <a:ext cx="3329304" cy="227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3200"/>
              </a:lnSpc>
            </a:pPr>
            <a:r>
              <a:rPr sz="3200" spc="-5" dirty="0">
                <a:latin typeface="Arial"/>
                <a:cs typeface="Arial"/>
              </a:rPr>
              <a:t>Sometimes it's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  about what </a:t>
            </a:r>
            <a:r>
              <a:rPr sz="3200" spc="-10" dirty="0">
                <a:latin typeface="Arial"/>
                <a:cs typeface="Arial"/>
              </a:rPr>
              <a:t>they  </a:t>
            </a:r>
            <a:r>
              <a:rPr sz="3200" spc="-5" dirty="0">
                <a:latin typeface="Arial"/>
                <a:cs typeface="Arial"/>
              </a:rPr>
              <a:t>want, it's about  </a:t>
            </a:r>
            <a:r>
              <a:rPr sz="3200" dirty="0">
                <a:latin typeface="Arial"/>
                <a:cs typeface="Arial"/>
              </a:rPr>
              <a:t>changing </a:t>
            </a:r>
            <a:r>
              <a:rPr sz="3200" spc="-5" dirty="0">
                <a:latin typeface="Arial"/>
                <a:cs typeface="Arial"/>
              </a:rPr>
              <a:t>just </a:t>
            </a:r>
            <a:r>
              <a:rPr sz="3200" spc="-1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survive.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019300"/>
            <a:ext cx="446190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060" y="396748"/>
            <a:ext cx="6975475" cy="124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060" marR="5080" indent="-1102360">
              <a:lnSpc>
                <a:spcPts val="4920"/>
              </a:lnSpc>
            </a:pPr>
            <a:r>
              <a:rPr spc="-10" dirty="0"/>
              <a:t>What </a:t>
            </a:r>
            <a:r>
              <a:rPr spc="-5" dirty="0"/>
              <a:t>are some examples</a:t>
            </a:r>
            <a:r>
              <a:rPr spc="-55" dirty="0"/>
              <a:t> </a:t>
            </a:r>
            <a:r>
              <a:rPr spc="-5" dirty="0"/>
              <a:t>of  learned</a:t>
            </a:r>
            <a:r>
              <a:rPr spc="-95" dirty="0"/>
              <a:t> </a:t>
            </a:r>
            <a:r>
              <a:rPr spc="-5" dirty="0"/>
              <a:t>behaviors?</a:t>
            </a:r>
          </a:p>
        </p:txBody>
      </p:sp>
      <p:sp>
        <p:nvSpPr>
          <p:cNvPr id="3" name="object 3"/>
          <p:cNvSpPr/>
          <p:nvPr/>
        </p:nvSpPr>
        <p:spPr>
          <a:xfrm>
            <a:off x="1535430" y="1700529"/>
            <a:ext cx="3036570" cy="195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1600200"/>
            <a:ext cx="279019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3657600"/>
            <a:ext cx="32004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39" y="3657600"/>
            <a:ext cx="331216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255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Inherited and Learned Behaviors</vt:lpstr>
      <vt:lpstr>Inherited Behaviors</vt:lpstr>
      <vt:lpstr>What are some examples of  inherited behaviors...</vt:lpstr>
      <vt:lpstr>Baby turtles move to the ocean  when they hatch</vt:lpstr>
      <vt:lpstr>But when the environment changes...</vt:lpstr>
      <vt:lpstr>For example...</vt:lpstr>
      <vt:lpstr>How do animals adapt?</vt:lpstr>
      <vt:lpstr>If they encounter something they don't like, they  could start to avoid it</vt:lpstr>
      <vt:lpstr>What are some examples of  learned behaviors?</vt:lpstr>
      <vt:lpstr>Review –Instinctive behaviors</vt:lpstr>
      <vt:lpstr>Learned behaviors...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Inherited and Learned Behaviors</dc:title>
  <dc:creator>T Tomassi</dc:creator>
  <cp:lastModifiedBy>Ergle, Angela</cp:lastModifiedBy>
  <cp:revision>2</cp:revision>
  <dcterms:created xsi:type="dcterms:W3CDTF">2017-06-25T19:35:44Z</dcterms:created>
  <dcterms:modified xsi:type="dcterms:W3CDTF">2019-04-18T18:51:14Z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2013-06-14T00:00:00Z</vt:filetime>
  </property>
  <property fmtid="{D5CDD505-2E9C-101B-9397-08002B2CF9AE}" pid="3" name="Creator">
    <vt:lpwstr>Impress</vt:lpwstr>
  </property>
  <property fmtid="{D5CDD505-2E9C-101B-9397-08002B2CF9AE}" pid="4" name="LastSaved">
    <vt:filetime>2017-06-25T00:00:00Z</vt:filetime>
  </property>
</Properties>
</file>