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2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5100" y="2279650"/>
            <a:ext cx="6273800" cy="214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685800"/>
            <a:ext cx="6025896" cy="156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90600" y="1625600"/>
            <a:ext cx="7543800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Physical </a:t>
            </a:r>
            <a:r>
              <a:rPr spc="-20" dirty="0"/>
              <a:t>traits </a:t>
            </a:r>
            <a:r>
              <a:rPr spc="-15" dirty="0"/>
              <a:t>can </a:t>
            </a:r>
            <a:r>
              <a:rPr spc="-5" dirty="0"/>
              <a:t>be</a:t>
            </a:r>
            <a:r>
              <a:rPr spc="-40" dirty="0"/>
              <a:t> </a:t>
            </a:r>
            <a:r>
              <a:rPr spc="-5" dirty="0"/>
              <a:t>both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9740" y="2006727"/>
            <a:ext cx="163258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Constantia"/>
                <a:cs typeface="Constantia"/>
              </a:rPr>
              <a:t>Inher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6522" y="5811215"/>
            <a:ext cx="152717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20" dirty="0">
                <a:latin typeface="Constantia"/>
                <a:cs typeface="Constantia"/>
              </a:rPr>
              <a:t>(</a:t>
            </a:r>
            <a:r>
              <a:rPr sz="2600" u="heavy" spc="-20" dirty="0">
                <a:latin typeface="Constantia"/>
                <a:cs typeface="Constantia"/>
              </a:rPr>
              <a:t>eye</a:t>
            </a:r>
            <a:r>
              <a:rPr sz="2600" u="heavy" spc="-204" dirty="0">
                <a:latin typeface="Constantia"/>
                <a:cs typeface="Constantia"/>
              </a:rPr>
              <a:t> </a:t>
            </a:r>
            <a:r>
              <a:rPr sz="2600" u="heavy" spc="-10" dirty="0">
                <a:latin typeface="Constantia"/>
                <a:cs typeface="Constantia"/>
              </a:rPr>
              <a:t>color</a:t>
            </a:r>
            <a:r>
              <a:rPr sz="2600" spc="-1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2743200"/>
            <a:ext cx="4197350" cy="28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2500" y="2709926"/>
            <a:ext cx="3810000" cy="285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27828" y="1930527"/>
            <a:ext cx="159766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30" dirty="0">
                <a:latin typeface="Constantia"/>
                <a:cs typeface="Constantia"/>
              </a:rPr>
              <a:t>A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qui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5316" y="5735015"/>
            <a:ext cx="97536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(</a:t>
            </a:r>
            <a:r>
              <a:rPr sz="2600" u="heavy" dirty="0">
                <a:latin typeface="Constantia"/>
                <a:cs typeface="Constantia"/>
              </a:rPr>
              <a:t>scar</a:t>
            </a:r>
            <a:r>
              <a:rPr sz="2600" u="heavy" spc="-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Behavioral traits can </a:t>
            </a:r>
            <a:r>
              <a:rPr dirty="0"/>
              <a:t>be</a:t>
            </a:r>
            <a:r>
              <a:rPr spc="-20" dirty="0"/>
              <a:t> </a:t>
            </a:r>
            <a:r>
              <a:rPr spc="-5" dirty="0"/>
              <a:t>both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6402"/>
            <a:ext cx="163258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Constantia"/>
                <a:cs typeface="Constantia"/>
              </a:rPr>
              <a:t>Inher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089" y="5275376"/>
            <a:ext cx="162623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0" dirty="0">
                <a:latin typeface="Constantia"/>
                <a:cs typeface="Constantia"/>
              </a:rPr>
              <a:t>(</a:t>
            </a:r>
            <a:r>
              <a:rPr sz="2600" u="heavy" spc="10" dirty="0">
                <a:latin typeface="Constantia"/>
                <a:cs typeface="Constantia"/>
              </a:rPr>
              <a:t>fish</a:t>
            </a:r>
            <a:r>
              <a:rPr sz="2600" u="heavy" spc="-185" dirty="0">
                <a:latin typeface="Constantia"/>
                <a:cs typeface="Constantia"/>
              </a:rPr>
              <a:t> </a:t>
            </a:r>
            <a:r>
              <a:rPr sz="2600" u="heavy" dirty="0">
                <a:latin typeface="Constantia"/>
                <a:cs typeface="Constantia"/>
              </a:rPr>
              <a:t>swim</a:t>
            </a:r>
            <a:r>
              <a:rPr sz="260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828" y="1930527"/>
            <a:ext cx="159766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30" dirty="0">
                <a:latin typeface="Constantia"/>
                <a:cs typeface="Constantia"/>
              </a:rPr>
              <a:t>A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qui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8428" y="5259527"/>
            <a:ext cx="273304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0" dirty="0">
                <a:latin typeface="Constantia"/>
                <a:cs typeface="Constantia"/>
              </a:rPr>
              <a:t>(</a:t>
            </a:r>
            <a:r>
              <a:rPr sz="2600" u="heavy" spc="-10" dirty="0">
                <a:latin typeface="Constantia"/>
                <a:cs typeface="Constantia"/>
              </a:rPr>
              <a:t>playing </a:t>
            </a:r>
            <a:r>
              <a:rPr sz="2600" u="heavy" dirty="0">
                <a:latin typeface="Constantia"/>
                <a:cs typeface="Constantia"/>
              </a:rPr>
              <a:t>the</a:t>
            </a:r>
            <a:r>
              <a:rPr sz="2600" u="heavy" spc="-200" dirty="0">
                <a:latin typeface="Constantia"/>
                <a:cs typeface="Constantia"/>
              </a:rPr>
              <a:t> </a:t>
            </a:r>
            <a:r>
              <a:rPr sz="2600" u="heavy" spc="-5" dirty="0">
                <a:latin typeface="Constantia"/>
                <a:cs typeface="Constantia"/>
              </a:rPr>
              <a:t>piano</a:t>
            </a:r>
            <a:r>
              <a:rPr sz="2600" spc="-5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9200" y="2819400"/>
            <a:ext cx="3581400" cy="237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2743200"/>
            <a:ext cx="3965575" cy="2522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Some </a:t>
            </a:r>
            <a:r>
              <a:rPr spc="-20" dirty="0"/>
              <a:t>traits are</a:t>
            </a:r>
            <a:r>
              <a:rPr spc="-65" dirty="0"/>
              <a:t> </a:t>
            </a:r>
            <a:r>
              <a:rPr spc="-5" dirty="0"/>
              <a:t>both!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06778"/>
            <a:ext cx="4404360" cy="345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ts val="2965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Constantia"/>
                <a:cs typeface="Constantia"/>
              </a:rPr>
              <a:t>Skin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color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combination</a:t>
            </a:r>
            <a:endParaRPr sz="2600" dirty="0">
              <a:latin typeface="Constantia"/>
              <a:cs typeface="Constantia"/>
            </a:endParaRPr>
          </a:p>
          <a:p>
            <a:pPr marL="285115">
              <a:lnSpc>
                <a:spcPts val="2965"/>
              </a:lnSpc>
            </a:pPr>
            <a:r>
              <a:rPr sz="2600" spc="-10" dirty="0">
                <a:latin typeface="Constantia"/>
                <a:cs typeface="Constantia"/>
              </a:rPr>
              <a:t>trait</a:t>
            </a:r>
            <a:endParaRPr sz="2600" dirty="0">
              <a:latin typeface="Constantia"/>
              <a:cs typeface="Constantia"/>
            </a:endParaRPr>
          </a:p>
          <a:p>
            <a:pPr marL="927100" marR="628015" lvl="1" indent="-521334">
              <a:lnSpc>
                <a:spcPct val="100000"/>
              </a:lnSpc>
              <a:spcBef>
                <a:spcPts val="29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sz="2400" b="1" spc="-10" dirty="0">
                <a:latin typeface="Constantia"/>
                <a:cs typeface="Constantia"/>
              </a:rPr>
              <a:t>Inherited </a:t>
            </a:r>
            <a:r>
              <a:rPr sz="2400" dirty="0">
                <a:latin typeface="Constantia"/>
                <a:cs typeface="Constantia"/>
              </a:rPr>
              <a:t>part:  </a:t>
            </a:r>
            <a:r>
              <a:rPr sz="2400" spc="-25" dirty="0">
                <a:latin typeface="Constantia"/>
                <a:cs typeface="Constantia"/>
              </a:rPr>
              <a:t>Receive </a:t>
            </a:r>
            <a:r>
              <a:rPr sz="2400" spc="-15" dirty="0">
                <a:latin typeface="Constantia"/>
                <a:cs typeface="Constantia"/>
              </a:rPr>
              <a:t>genes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skin  </a:t>
            </a:r>
            <a:r>
              <a:rPr sz="2400" spc="-15" dirty="0">
                <a:latin typeface="Constantia"/>
                <a:cs typeface="Constantia"/>
              </a:rPr>
              <a:t>color </a:t>
            </a:r>
            <a:r>
              <a:rPr sz="2400" spc="-10" dirty="0">
                <a:latin typeface="Constantia"/>
                <a:cs typeface="Constantia"/>
              </a:rPr>
              <a:t>from</a:t>
            </a:r>
            <a:r>
              <a:rPr sz="2400" spc="-2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parents.</a:t>
            </a:r>
            <a:endParaRPr sz="2400" dirty="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Wingdings 2"/>
              <a:buChar char=""/>
            </a:pPr>
            <a:endParaRPr sz="30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sz="2400" b="1" spc="-15" dirty="0">
                <a:latin typeface="Constantia"/>
                <a:cs typeface="Constantia"/>
              </a:rPr>
              <a:t>Acquired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part:</a:t>
            </a:r>
          </a:p>
          <a:p>
            <a:pPr marL="927100" marR="5080">
              <a:lnSpc>
                <a:spcPts val="2590"/>
              </a:lnSpc>
              <a:spcBef>
                <a:spcPts val="615"/>
              </a:spcBef>
            </a:pPr>
            <a:r>
              <a:rPr sz="2400" spc="-5" dirty="0">
                <a:latin typeface="Constantia"/>
                <a:cs typeface="Constantia"/>
              </a:rPr>
              <a:t>Amount </a:t>
            </a:r>
            <a:r>
              <a:rPr sz="2400" dirty="0">
                <a:latin typeface="Constantia"/>
                <a:cs typeface="Constantia"/>
              </a:rPr>
              <a:t>of time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sun  </a:t>
            </a:r>
            <a:r>
              <a:rPr sz="2400" spc="-10" dirty="0">
                <a:latin typeface="Constantia"/>
                <a:cs typeface="Constantia"/>
              </a:rPr>
              <a:t>determines </a:t>
            </a:r>
            <a:r>
              <a:rPr sz="2400" spc="-15" dirty="0">
                <a:latin typeface="Constantia"/>
                <a:cs typeface="Constantia"/>
              </a:rPr>
              <a:t>level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tan.</a:t>
            </a:r>
          </a:p>
        </p:txBody>
      </p:sp>
      <p:sp>
        <p:nvSpPr>
          <p:cNvPr id="9" name="object 9"/>
          <p:cNvSpPr/>
          <p:nvPr/>
        </p:nvSpPr>
        <p:spPr>
          <a:xfrm>
            <a:off x="4953000" y="2362200"/>
            <a:ext cx="3962400" cy="314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404" y="493014"/>
            <a:ext cx="360807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Let’s</a:t>
            </a:r>
            <a:r>
              <a:rPr spc="-85" dirty="0"/>
              <a:t> </a:t>
            </a:r>
            <a:r>
              <a:rPr spc="-15" dirty="0"/>
              <a:t>Practice!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2946"/>
            <a:ext cx="795909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30" dirty="0">
                <a:latin typeface="Constantia"/>
                <a:cs typeface="Constantia"/>
              </a:rPr>
              <a:t>For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each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example,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identify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whether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you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think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802378"/>
            <a:ext cx="7946390" cy="177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Constantia"/>
                <a:cs typeface="Constantia"/>
              </a:rPr>
              <a:t>Think:</a:t>
            </a:r>
            <a:endParaRPr sz="2600">
              <a:latin typeface="Constantia"/>
              <a:cs typeface="Constantia"/>
            </a:endParaRPr>
          </a:p>
          <a:p>
            <a:pPr marL="285115" marR="5080" indent="-273050">
              <a:lnSpc>
                <a:spcPct val="100000"/>
              </a:lnSpc>
              <a:spcBef>
                <a:spcPts val="620"/>
              </a:spcBef>
            </a:pPr>
            <a:r>
              <a:rPr sz="2600" spc="-30" dirty="0">
                <a:latin typeface="Constantia"/>
                <a:cs typeface="Constantia"/>
              </a:rPr>
              <a:t>“Was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organism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programmed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birth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this  </a:t>
            </a:r>
            <a:r>
              <a:rPr sz="2600" spc="-5" dirty="0">
                <a:latin typeface="Constantia"/>
                <a:cs typeface="Constantia"/>
              </a:rPr>
              <a:t>trait?”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Inherited!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Constantia"/>
                <a:cs typeface="Constantia"/>
              </a:rPr>
              <a:t>“Did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during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its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life?”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Acquired!</a:t>
            </a:r>
            <a:endParaRPr sz="2600">
              <a:latin typeface="Constantia"/>
              <a:cs typeface="Constant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93850" y="2279650"/>
          <a:ext cx="609600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85090" marR="113157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Physical 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inheri</a:t>
                      </a:r>
                      <a:r>
                        <a:rPr sz="3200" b="1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32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737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B</a:t>
                      </a:r>
                      <a:r>
                        <a:rPr sz="3200" b="1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3200" b="1" spc="-7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vio</a:t>
                      </a:r>
                      <a:r>
                        <a:rPr sz="3200" b="1" spc="-5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al 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inherited</a:t>
                      </a:r>
                      <a:endParaRPr sz="32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200" spc="-10" dirty="0">
                          <a:latin typeface="Constantia"/>
                          <a:cs typeface="Constantia"/>
                        </a:rPr>
                        <a:t>Physical</a:t>
                      </a:r>
                      <a:endParaRPr sz="32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spc="-15" dirty="0">
                          <a:latin typeface="Constantia"/>
                          <a:cs typeface="Constantia"/>
                        </a:rPr>
                        <a:t>acquired</a:t>
                      </a:r>
                      <a:endParaRPr sz="32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200" spc="-15" dirty="0">
                          <a:latin typeface="Constantia"/>
                          <a:cs typeface="Constantia"/>
                        </a:rPr>
                        <a:t>Behavioral</a:t>
                      </a:r>
                      <a:endParaRPr sz="32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3200" spc="-15" dirty="0">
                          <a:latin typeface="Constantia"/>
                          <a:cs typeface="Constantia"/>
                        </a:rPr>
                        <a:t>acquired</a:t>
                      </a:r>
                      <a:endParaRPr sz="32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045717"/>
            <a:ext cx="2379345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5000" spc="-90" dirty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ample: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3365">
              <a:lnSpc>
                <a:spcPct val="100000"/>
              </a:lnSpc>
            </a:pPr>
            <a:r>
              <a:rPr spc="-5" dirty="0"/>
              <a:t>Dimples</a:t>
            </a:r>
          </a:p>
        </p:txBody>
      </p:sp>
      <p:sp>
        <p:nvSpPr>
          <p:cNvPr id="9" name="object 9"/>
          <p:cNvSpPr/>
          <p:nvPr/>
        </p:nvSpPr>
        <p:spPr>
          <a:xfrm>
            <a:off x="3124200" y="2362200"/>
            <a:ext cx="2895600" cy="3714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5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0626"/>
            <a:ext cx="248729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latin typeface="Constantia"/>
                <a:cs typeface="Constantia"/>
              </a:rPr>
              <a:t>Ian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bilingual.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2971800"/>
            <a:ext cx="4572000" cy="287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5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0626"/>
            <a:ext cx="364553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65" dirty="0">
                <a:latin typeface="Constantia"/>
                <a:cs typeface="Constantia"/>
              </a:rPr>
              <a:t>You </a:t>
            </a:r>
            <a:r>
              <a:rPr sz="2600" spc="-15" dirty="0">
                <a:latin typeface="Constantia"/>
                <a:cs typeface="Constantia"/>
              </a:rPr>
              <a:t>know how to</a:t>
            </a:r>
            <a:r>
              <a:rPr sz="2600" spc="-3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swim.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971800"/>
            <a:ext cx="5029200" cy="332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2951987"/>
            <a:ext cx="8601455" cy="3906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5" dirty="0"/>
              <a:t> </a:t>
            </a:r>
            <a:r>
              <a:rPr lang="en-US" spc="-105" dirty="0"/>
              <a:t>3</a:t>
            </a:r>
            <a:endParaRPr dirty="0"/>
          </a:p>
          <a:p>
            <a:pPr marL="104139">
              <a:lnSpc>
                <a:spcPct val="100000"/>
              </a:lnSpc>
              <a:spcBef>
                <a:spcPts val="1110"/>
              </a:spcBef>
            </a:pPr>
            <a:r>
              <a:rPr sz="3800" spc="-1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-10" dirty="0">
                <a:solidFill>
                  <a:srgbClr val="000000"/>
                </a:solidFill>
                <a:latin typeface="Constantia"/>
                <a:cs typeface="Constantia"/>
              </a:rPr>
              <a:t>Jason </a:t>
            </a:r>
            <a:r>
              <a:rPr sz="4000" spc="-5" dirty="0">
                <a:solidFill>
                  <a:srgbClr val="000000"/>
                </a:solidFill>
                <a:latin typeface="Constantia"/>
                <a:cs typeface="Constantia"/>
              </a:rPr>
              <a:t>is a </a:t>
            </a:r>
            <a:r>
              <a:rPr sz="4000" spc="-30" dirty="0">
                <a:solidFill>
                  <a:srgbClr val="000000"/>
                </a:solidFill>
                <a:latin typeface="Constantia"/>
                <a:cs typeface="Constantia"/>
              </a:rPr>
              <a:t>good</a:t>
            </a:r>
            <a:r>
              <a:rPr sz="4000" spc="-53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4000" spc="-15" dirty="0">
                <a:solidFill>
                  <a:srgbClr val="000000"/>
                </a:solidFill>
                <a:latin typeface="Constantia"/>
                <a:cs typeface="Constantia"/>
              </a:rPr>
              <a:t>cook.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1447736"/>
            <a:ext cx="3048000" cy="489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5" dirty="0"/>
              <a:t> </a:t>
            </a:r>
            <a:r>
              <a:rPr lang="en-US" spc="-105" dirty="0"/>
              <a:t>4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60626"/>
            <a:ext cx="662876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Constantia"/>
                <a:cs typeface="Constantia"/>
              </a:rPr>
              <a:t>Captain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Kirk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make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vulcan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sign.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2667000"/>
            <a:ext cx="28575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5" dirty="0"/>
              <a:t> </a:t>
            </a:r>
            <a:r>
              <a:rPr lang="en-US" spc="-105" dirty="0"/>
              <a:t>5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60626"/>
            <a:ext cx="801560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Constantia"/>
                <a:cs typeface="Constantia"/>
              </a:rPr>
              <a:t>Harry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scar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his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head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that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voldermort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gave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him.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2971800"/>
            <a:ext cx="5181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63"/>
            <a:ext cx="5562600" cy="644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9809" y="985773"/>
            <a:ext cx="2453640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000000"/>
                </a:solidFill>
                <a:latin typeface="Segoe Print"/>
                <a:cs typeface="Segoe Print"/>
              </a:rPr>
              <a:t>At the </a:t>
            </a:r>
            <a:r>
              <a:rPr sz="2800" b="1" spc="-10" dirty="0">
                <a:solidFill>
                  <a:srgbClr val="000000"/>
                </a:solidFill>
                <a:latin typeface="Segoe Print"/>
                <a:cs typeface="Segoe Print"/>
              </a:rPr>
              <a:t>end of  </a:t>
            </a:r>
            <a:r>
              <a:rPr sz="2800" b="1" spc="-5" dirty="0">
                <a:solidFill>
                  <a:srgbClr val="000000"/>
                </a:solidFill>
                <a:latin typeface="Segoe Print"/>
                <a:cs typeface="Segoe Print"/>
              </a:rPr>
              <a:t>the </a:t>
            </a:r>
            <a:r>
              <a:rPr sz="2800" b="1" spc="-10" dirty="0">
                <a:solidFill>
                  <a:srgbClr val="000000"/>
                </a:solidFill>
                <a:latin typeface="Segoe Print"/>
                <a:cs typeface="Segoe Print"/>
              </a:rPr>
              <a:t>lesson,  </a:t>
            </a:r>
            <a:r>
              <a:rPr sz="2800" b="1" i="1" spc="-5" dirty="0">
                <a:solidFill>
                  <a:srgbClr val="000000"/>
                </a:solidFill>
                <a:latin typeface="Segoe Print"/>
                <a:cs typeface="Segoe Print"/>
              </a:rPr>
              <a:t>you’ll</a:t>
            </a:r>
            <a:r>
              <a:rPr sz="2800" b="1" i="1" spc="-4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Segoe Print"/>
                <a:cs typeface="Segoe Print"/>
              </a:rPr>
              <a:t>know...</a:t>
            </a:r>
            <a:endParaRPr sz="2800" dirty="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9809" y="3119754"/>
            <a:ext cx="2255520" cy="217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0" dirty="0">
                <a:latin typeface="Segoe Print"/>
                <a:cs typeface="Segoe Print"/>
              </a:rPr>
              <a:t>Are </a:t>
            </a:r>
            <a:r>
              <a:rPr sz="2800" spc="-5" dirty="0">
                <a:latin typeface="Segoe Print"/>
                <a:cs typeface="Segoe Print"/>
              </a:rPr>
              <a:t>the</a:t>
            </a:r>
            <a:r>
              <a:rPr sz="2800" spc="-60" dirty="0">
                <a:latin typeface="Segoe Print"/>
                <a:cs typeface="Segoe Print"/>
              </a:rPr>
              <a:t> </a:t>
            </a:r>
            <a:r>
              <a:rPr sz="2800" spc="-10" dirty="0">
                <a:latin typeface="Segoe Print"/>
                <a:cs typeface="Segoe Print"/>
              </a:rPr>
              <a:t>eyes  </a:t>
            </a:r>
            <a:r>
              <a:rPr sz="2800" spc="-5" dirty="0">
                <a:latin typeface="Segoe Print"/>
                <a:cs typeface="Segoe Print"/>
              </a:rPr>
              <a:t>on his</a:t>
            </a:r>
            <a:r>
              <a:rPr sz="2800" spc="-55" dirty="0">
                <a:latin typeface="Segoe Print"/>
                <a:cs typeface="Segoe Print"/>
              </a:rPr>
              <a:t> </a:t>
            </a:r>
            <a:r>
              <a:rPr sz="2800" spc="-5" dirty="0">
                <a:latin typeface="Segoe Print"/>
                <a:cs typeface="Segoe Print"/>
              </a:rPr>
              <a:t>face…</a:t>
            </a:r>
            <a:endParaRPr sz="2800" dirty="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Segoe Print"/>
                <a:cs typeface="Segoe Print"/>
              </a:rPr>
              <a:t>inherited</a:t>
            </a:r>
            <a:r>
              <a:rPr sz="2800" b="1" spc="-35" dirty="0">
                <a:latin typeface="Segoe Print"/>
                <a:cs typeface="Segoe Print"/>
              </a:rPr>
              <a:t> </a:t>
            </a:r>
            <a:r>
              <a:rPr sz="2800" spc="-5" dirty="0">
                <a:latin typeface="Segoe Print"/>
                <a:cs typeface="Segoe Print"/>
              </a:rPr>
              <a:t>or</a:t>
            </a:r>
            <a:endParaRPr sz="28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Segoe Print"/>
                <a:cs typeface="Segoe Print"/>
              </a:rPr>
              <a:t>acquired</a:t>
            </a:r>
            <a:r>
              <a:rPr sz="2800" spc="-5" dirty="0">
                <a:latin typeface="Segoe Print"/>
                <a:cs typeface="Segoe Print"/>
              </a:rPr>
              <a:t>?</a:t>
            </a:r>
            <a:endParaRPr sz="28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0" dirty="0"/>
              <a:t> </a:t>
            </a:r>
            <a:r>
              <a:rPr lang="en-US" spc="-100" dirty="0"/>
              <a:t>6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846198"/>
            <a:ext cx="3605529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2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20" dirty="0">
                <a:latin typeface="Constantia"/>
                <a:cs typeface="Constantia"/>
              </a:rPr>
              <a:t>How </a:t>
            </a:r>
            <a:r>
              <a:rPr sz="3600" spc="-5" dirty="0">
                <a:latin typeface="Constantia"/>
                <a:cs typeface="Constantia"/>
              </a:rPr>
              <a:t>tall </a:t>
            </a:r>
            <a:r>
              <a:rPr sz="3600" spc="-35" dirty="0">
                <a:latin typeface="Constantia"/>
                <a:cs typeface="Constantia"/>
              </a:rPr>
              <a:t>you</a:t>
            </a:r>
            <a:r>
              <a:rPr sz="3600" spc="-39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are.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828800"/>
            <a:ext cx="2314575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0" dirty="0"/>
              <a:t> </a:t>
            </a:r>
            <a:r>
              <a:rPr lang="en-US" spc="-100" dirty="0"/>
              <a:t>7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960626"/>
            <a:ext cx="536194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bush is </a:t>
            </a:r>
            <a:r>
              <a:rPr sz="2600" dirty="0">
                <a:latin typeface="Constantia"/>
                <a:cs typeface="Constantia"/>
              </a:rPr>
              <a:t>trimmed </a:t>
            </a:r>
            <a:r>
              <a:rPr sz="2600" spc="-15" dirty="0">
                <a:latin typeface="Constantia"/>
                <a:cs typeface="Constantia"/>
              </a:rPr>
              <a:t>into cool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shapes.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2514600"/>
            <a:ext cx="7116826" cy="350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0" dirty="0"/>
              <a:t> </a:t>
            </a:r>
            <a:r>
              <a:rPr lang="en-US" spc="-100" dirty="0"/>
              <a:t>8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52497"/>
            <a:ext cx="658050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25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25" dirty="0">
                <a:latin typeface="Constantia"/>
                <a:cs typeface="Constantia"/>
              </a:rPr>
              <a:t>Jarom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is</a:t>
            </a:r>
            <a:r>
              <a:rPr sz="3600" spc="-19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very</a:t>
            </a:r>
            <a:r>
              <a:rPr sz="3600" spc="-190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good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at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basketball.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2667000"/>
            <a:ext cx="3200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2951987"/>
            <a:ext cx="8601455" cy="3906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0" dirty="0"/>
              <a:t> </a:t>
            </a:r>
            <a:r>
              <a:rPr lang="en-US" spc="-100" dirty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52497"/>
            <a:ext cx="243713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4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40" dirty="0">
                <a:latin typeface="Constantia"/>
                <a:cs typeface="Constantia"/>
              </a:rPr>
              <a:t>Girl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with</a:t>
            </a:r>
            <a:endParaRPr sz="36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3600" i="1" dirty="0">
                <a:latin typeface="Constantia"/>
                <a:cs typeface="Constantia"/>
              </a:rPr>
              <a:t>purple</a:t>
            </a:r>
            <a:r>
              <a:rPr sz="3600" i="1" spc="-6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hair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752536"/>
            <a:ext cx="3962400" cy="4484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Number</a:t>
            </a:r>
            <a:r>
              <a:rPr spc="-100" dirty="0"/>
              <a:t> </a:t>
            </a:r>
            <a:r>
              <a:rPr lang="en-US" spc="-100" dirty="0"/>
              <a:t>10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952497"/>
            <a:ext cx="2571115" cy="219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</a:pPr>
            <a:r>
              <a:rPr sz="3400" spc="-5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-5" dirty="0">
                <a:latin typeface="Constantia"/>
                <a:cs typeface="Constantia"/>
              </a:rPr>
              <a:t>You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trained  </a:t>
            </a:r>
            <a:r>
              <a:rPr sz="3600" spc="-25" dirty="0">
                <a:latin typeface="Constantia"/>
                <a:cs typeface="Constantia"/>
              </a:rPr>
              <a:t>your </a:t>
            </a:r>
            <a:r>
              <a:rPr sz="3600" spc="-5" dirty="0">
                <a:latin typeface="Constantia"/>
                <a:cs typeface="Constantia"/>
              </a:rPr>
              <a:t>dog </a:t>
            </a:r>
            <a:r>
              <a:rPr sz="3600" spc="-25" dirty="0">
                <a:latin typeface="Constantia"/>
                <a:cs typeface="Constantia"/>
              </a:rPr>
              <a:t>to  </a:t>
            </a:r>
            <a:r>
              <a:rPr sz="3600" spc="-15" dirty="0">
                <a:latin typeface="Constantia"/>
                <a:cs typeface="Constantia"/>
              </a:rPr>
              <a:t>catch </a:t>
            </a:r>
            <a:r>
              <a:rPr sz="3600" dirty="0">
                <a:latin typeface="Constantia"/>
                <a:cs typeface="Constantia"/>
              </a:rPr>
              <a:t>a  </a:t>
            </a:r>
            <a:r>
              <a:rPr sz="3600" spc="-15" dirty="0">
                <a:latin typeface="Constantia"/>
                <a:cs typeface="Constantia"/>
              </a:rPr>
              <a:t>frizbee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2400" y="2438400"/>
            <a:ext cx="4857750" cy="3143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Number</a:t>
            </a:r>
            <a:r>
              <a:rPr spc="-110" dirty="0"/>
              <a:t> </a:t>
            </a:r>
            <a:r>
              <a:rPr spc="-10" dirty="0"/>
              <a:t>1</a:t>
            </a:r>
            <a:r>
              <a:rPr lang="en-US" spc="-10" dirty="0"/>
              <a:t>1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52497"/>
            <a:ext cx="2301240" cy="219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</a:pPr>
            <a:r>
              <a:rPr sz="3400" spc="25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25" dirty="0">
                <a:latin typeface="Constantia"/>
                <a:cs typeface="Constantia"/>
              </a:rPr>
              <a:t>Building</a:t>
            </a:r>
            <a:r>
              <a:rPr sz="3600" spc="-17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  </a:t>
            </a:r>
            <a:r>
              <a:rPr sz="3600" spc="-5" dirty="0">
                <a:latin typeface="Constantia"/>
                <a:cs typeface="Constantia"/>
              </a:rPr>
              <a:t>nest </a:t>
            </a:r>
            <a:r>
              <a:rPr sz="3600" dirty="0">
                <a:latin typeface="Constantia"/>
                <a:cs typeface="Constantia"/>
              </a:rPr>
              <a:t>and  </a:t>
            </a:r>
            <a:r>
              <a:rPr sz="3600" spc="-10" dirty="0">
                <a:latin typeface="Constantia"/>
                <a:cs typeface="Constantia"/>
              </a:rPr>
              <a:t>sitting </a:t>
            </a:r>
            <a:r>
              <a:rPr sz="3600" dirty="0">
                <a:latin typeface="Constantia"/>
                <a:cs typeface="Constantia"/>
              </a:rPr>
              <a:t>on  eggs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1828800"/>
            <a:ext cx="517359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Number</a:t>
            </a:r>
            <a:r>
              <a:rPr spc="-110" dirty="0"/>
              <a:t> </a:t>
            </a:r>
            <a:r>
              <a:rPr spc="-10" dirty="0"/>
              <a:t>1</a:t>
            </a:r>
            <a:r>
              <a:rPr lang="en-US" spc="-10" dirty="0"/>
              <a:t>2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52497"/>
            <a:ext cx="255333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50" dirty="0">
                <a:latin typeface="Constantia"/>
                <a:cs typeface="Constantia"/>
              </a:rPr>
              <a:t>Good</a:t>
            </a:r>
            <a:r>
              <a:rPr sz="3600" spc="-16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sense</a:t>
            </a:r>
            <a:endParaRPr sz="36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9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smell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2362200"/>
            <a:ext cx="4762500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Number</a:t>
            </a:r>
            <a:r>
              <a:rPr spc="-110" dirty="0"/>
              <a:t> </a:t>
            </a:r>
            <a:r>
              <a:rPr spc="-10" dirty="0"/>
              <a:t>1</a:t>
            </a:r>
            <a:r>
              <a:rPr lang="en-US" spc="-10" dirty="0"/>
              <a:t>3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52497"/>
            <a:ext cx="291846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4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40" dirty="0">
                <a:latin typeface="Constantia"/>
                <a:cs typeface="Constantia"/>
              </a:rPr>
              <a:t>Spots </a:t>
            </a:r>
            <a:r>
              <a:rPr sz="3600" dirty="0">
                <a:latin typeface="Constantia"/>
                <a:cs typeface="Constantia"/>
              </a:rPr>
              <a:t>on</a:t>
            </a:r>
            <a:r>
              <a:rPr sz="3600" spc="-409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coat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2895600"/>
            <a:ext cx="4457700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475" y="2951987"/>
            <a:ext cx="8764523" cy="3906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Number</a:t>
            </a:r>
            <a:r>
              <a:rPr spc="-110" dirty="0"/>
              <a:t> </a:t>
            </a:r>
            <a:r>
              <a:rPr spc="-10" dirty="0"/>
              <a:t>1</a:t>
            </a:r>
            <a:r>
              <a:rPr lang="en-US" spc="-10" dirty="0"/>
              <a:t>4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52497"/>
            <a:ext cx="224726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35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35" dirty="0">
                <a:latin typeface="Constantia"/>
                <a:cs typeface="Constantia"/>
              </a:rPr>
              <a:t>Butterfly</a:t>
            </a:r>
            <a:endParaRPr sz="36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3600" spc="-5" dirty="0">
                <a:latin typeface="Constantia"/>
                <a:cs typeface="Constantia"/>
              </a:rPr>
              <a:t>mig</a:t>
            </a:r>
            <a:r>
              <a:rPr sz="3600" spc="-60" dirty="0">
                <a:latin typeface="Constantia"/>
                <a:cs typeface="Constantia"/>
              </a:rPr>
              <a:t>r</a:t>
            </a:r>
            <a:r>
              <a:rPr sz="3600" dirty="0">
                <a:latin typeface="Constantia"/>
                <a:cs typeface="Constantia"/>
              </a:rPr>
              <a:t>ation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2438400"/>
            <a:ext cx="4762500" cy="317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Number</a:t>
            </a:r>
            <a:r>
              <a:rPr spc="-110" dirty="0"/>
              <a:t> </a:t>
            </a:r>
            <a:r>
              <a:rPr lang="en-US" spc="-10" dirty="0"/>
              <a:t>15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952497"/>
            <a:ext cx="270827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1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10" dirty="0">
                <a:latin typeface="Constantia"/>
                <a:cs typeface="Constantia"/>
              </a:rPr>
              <a:t>Flower</a:t>
            </a:r>
            <a:r>
              <a:rPr sz="3600" spc="-254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petal</a:t>
            </a:r>
            <a:endParaRPr sz="36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3600" spc="-20" dirty="0">
                <a:latin typeface="Constantia"/>
                <a:cs typeface="Constantia"/>
              </a:rPr>
              <a:t>color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2400" y="2514600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700" y="657097"/>
            <a:ext cx="6298565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20" dirty="0"/>
              <a:t>Characteristics </a:t>
            </a:r>
            <a:r>
              <a:rPr sz="5400" dirty="0"/>
              <a:t>=</a:t>
            </a:r>
            <a:r>
              <a:rPr sz="5400" spc="10" dirty="0"/>
              <a:t> </a:t>
            </a:r>
            <a:r>
              <a:rPr sz="5400" b="1" spc="-70" dirty="0">
                <a:latin typeface="Calibri"/>
                <a:cs typeface="Calibri"/>
              </a:rPr>
              <a:t>Traits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700" y="1987233"/>
            <a:ext cx="7882255" cy="383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5750" algn="l"/>
              </a:tabLst>
            </a:pPr>
            <a:r>
              <a:rPr sz="3200" spc="-85" dirty="0">
                <a:latin typeface="Constantia"/>
                <a:cs typeface="Constantia"/>
              </a:rPr>
              <a:t>You </a:t>
            </a:r>
            <a:r>
              <a:rPr sz="3200" spc="-20" dirty="0">
                <a:latin typeface="Constantia"/>
                <a:cs typeface="Constantia"/>
              </a:rPr>
              <a:t>are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unique</a:t>
            </a:r>
            <a:r>
              <a:rPr sz="3200" spc="-4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individual.</a:t>
            </a:r>
            <a:endParaRPr sz="32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Thousands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characteristics </a:t>
            </a:r>
            <a:r>
              <a:rPr sz="3200" spc="-20" dirty="0">
                <a:latin typeface="Constantia"/>
                <a:cs typeface="Constantia"/>
              </a:rPr>
              <a:t>make </a:t>
            </a:r>
            <a:r>
              <a:rPr sz="3200" spc="-25" dirty="0">
                <a:latin typeface="Constantia"/>
                <a:cs typeface="Constantia"/>
              </a:rPr>
              <a:t>you</a:t>
            </a:r>
            <a:r>
              <a:rPr sz="3200" spc="-53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who</a:t>
            </a:r>
            <a:endParaRPr sz="3200" dirty="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3200" spc="-20" dirty="0">
                <a:latin typeface="Constantia"/>
                <a:cs typeface="Constantia"/>
              </a:rPr>
              <a:t>you</a:t>
            </a:r>
            <a:r>
              <a:rPr sz="3200" spc="-229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are.</a:t>
            </a:r>
            <a:endParaRPr sz="32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5750" algn="l"/>
              </a:tabLst>
            </a:pPr>
            <a:r>
              <a:rPr sz="3200" spc="-10" dirty="0">
                <a:latin typeface="Constantia"/>
                <a:cs typeface="Constantia"/>
              </a:rPr>
              <a:t>Characteristics </a:t>
            </a:r>
            <a:r>
              <a:rPr sz="3200" spc="-20" dirty="0">
                <a:latin typeface="Constantia"/>
                <a:cs typeface="Constantia"/>
              </a:rPr>
              <a:t>are </a:t>
            </a:r>
            <a:r>
              <a:rPr sz="3200" dirty="0">
                <a:latin typeface="Constantia"/>
                <a:cs typeface="Constantia"/>
              </a:rPr>
              <a:t>also </a:t>
            </a:r>
            <a:r>
              <a:rPr sz="3200" spc="-5" dirty="0">
                <a:latin typeface="Constantia"/>
                <a:cs typeface="Constantia"/>
              </a:rPr>
              <a:t>called</a:t>
            </a:r>
            <a:r>
              <a:rPr sz="3200" spc="-465" dirty="0">
                <a:latin typeface="Constantia"/>
                <a:cs typeface="Constantia"/>
              </a:rPr>
              <a:t> </a:t>
            </a:r>
            <a:r>
              <a:rPr sz="3200" u="heavy" spc="-20" dirty="0">
                <a:latin typeface="Constantia"/>
                <a:cs typeface="Constantia"/>
              </a:rPr>
              <a:t>traits.</a:t>
            </a:r>
            <a:endParaRPr sz="3200" dirty="0">
              <a:latin typeface="Constantia"/>
              <a:cs typeface="Constantia"/>
            </a:endParaRPr>
          </a:p>
          <a:p>
            <a:pPr marL="652780" marR="719455" lvl="1" indent="-247015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sz="3200" spc="-5" dirty="0">
                <a:latin typeface="Constantia"/>
                <a:cs typeface="Constantia"/>
              </a:rPr>
              <a:t>Examples: </a:t>
            </a:r>
            <a:r>
              <a:rPr sz="3200" spc="-50" dirty="0">
                <a:latin typeface="Constantia"/>
                <a:cs typeface="Constantia"/>
              </a:rPr>
              <a:t>Eye </a:t>
            </a:r>
            <a:r>
              <a:rPr sz="3200" spc="-55" dirty="0">
                <a:latin typeface="Constantia"/>
                <a:cs typeface="Constantia"/>
              </a:rPr>
              <a:t>color, </a:t>
            </a:r>
            <a:r>
              <a:rPr sz="3200" spc="-15" dirty="0">
                <a:latin typeface="Constantia"/>
                <a:cs typeface="Constantia"/>
              </a:rPr>
              <a:t>basketball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skills,  height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35736"/>
            <a:ext cx="836993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63060" algn="l"/>
              </a:tabLst>
            </a:pPr>
            <a:r>
              <a:rPr lang="en-US" spc="-10" dirty="0"/>
              <a:t>Summary</a:t>
            </a:r>
            <a:r>
              <a:rPr dirty="0"/>
              <a:t>	</a:t>
            </a:r>
            <a:endParaRPr spc="-12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394825"/>
            <a:ext cx="8214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0070C0"/>
                </a:solidFill>
              </a:rPr>
              <a:t>trait</a:t>
            </a:r>
            <a:r>
              <a:rPr lang="en-US" sz="2400" dirty="0">
                <a:solidFill>
                  <a:srgbClr val="FF0000"/>
                </a:solidFill>
              </a:rPr>
              <a:t> is a characteristic of a living thing.</a:t>
            </a:r>
          </a:p>
          <a:p>
            <a:endParaRPr lang="en-US" sz="2400" dirty="0"/>
          </a:p>
          <a:p>
            <a:r>
              <a:rPr lang="en-US" sz="2400" dirty="0"/>
              <a:t>There are </a:t>
            </a:r>
            <a:r>
              <a:rPr lang="en-US" sz="2400" dirty="0">
                <a:solidFill>
                  <a:srgbClr val="0070C0"/>
                </a:solidFill>
              </a:rPr>
              <a:t>inherited</a:t>
            </a:r>
            <a:r>
              <a:rPr lang="en-US" sz="2400" dirty="0"/>
              <a:t> traits and </a:t>
            </a:r>
            <a:r>
              <a:rPr lang="en-US" sz="2400" dirty="0">
                <a:solidFill>
                  <a:srgbClr val="0070C0"/>
                </a:solidFill>
              </a:rPr>
              <a:t>acquired</a:t>
            </a:r>
            <a:r>
              <a:rPr lang="en-US" sz="2400" dirty="0"/>
              <a:t> traits (</a:t>
            </a:r>
            <a:r>
              <a:rPr lang="en-US" sz="2400" dirty="0">
                <a:solidFill>
                  <a:srgbClr val="0070C0"/>
                </a:solidFill>
              </a:rPr>
              <a:t>learned </a:t>
            </a:r>
            <a:r>
              <a:rPr lang="en-US" sz="2400" dirty="0"/>
              <a:t>behaviors)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93391"/>
              </p:ext>
            </p:extLst>
          </p:nvPr>
        </p:nvGraphicFramePr>
        <p:xfrm>
          <a:off x="1354387" y="2895600"/>
          <a:ext cx="6096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020945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63066925"/>
                    </a:ext>
                  </a:extLst>
                </a:gridCol>
              </a:tblGrid>
              <a:tr h="4974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Inherited Traits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Acquired Traits</a:t>
                      </a:r>
                    </a:p>
                    <a:p>
                      <a:pPr algn="ctr"/>
                      <a:r>
                        <a:rPr lang="en-US" sz="3200" dirty="0"/>
                        <a:t>(Learned Behaviors)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Characteristics passed down to you by a 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Characteristics that you have learned and practiced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1618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Traits </a:t>
            </a:r>
            <a:r>
              <a:rPr spc="-20" dirty="0"/>
              <a:t>can </a:t>
            </a:r>
            <a:r>
              <a:rPr dirty="0"/>
              <a:t>be</a:t>
            </a:r>
            <a:r>
              <a:rPr spc="10" dirty="0"/>
              <a:t> </a:t>
            </a:r>
            <a:r>
              <a:rPr b="1" spc="-20" dirty="0">
                <a:latin typeface="Calibri"/>
                <a:cs typeface="Calibri"/>
              </a:rPr>
              <a:t>physical</a:t>
            </a:r>
            <a:r>
              <a:rPr spc="-20"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6400800" y="0"/>
            <a:ext cx="2743200" cy="3109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0" y="2857500"/>
            <a:ext cx="5333999" cy="400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938273"/>
            <a:ext cx="5142230" cy="337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Physical</a:t>
            </a:r>
            <a:r>
              <a:rPr sz="2800" spc="-5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traits</a:t>
            </a:r>
            <a:endParaRPr sz="2800" dirty="0">
              <a:latin typeface="Rockwell"/>
              <a:cs typeface="Rockwell"/>
            </a:endParaRPr>
          </a:p>
          <a:p>
            <a:pPr marL="351155" indent="-26225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51155" algn="l"/>
              </a:tabLst>
            </a:pPr>
            <a:r>
              <a:rPr sz="2600" spc="-5" dirty="0">
                <a:latin typeface="Constantia"/>
                <a:cs typeface="Constantia"/>
              </a:rPr>
              <a:t>describe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25" dirty="0">
                <a:latin typeface="Constantia"/>
                <a:cs typeface="Constantia"/>
              </a:rPr>
              <a:t>way </a:t>
            </a:r>
            <a:r>
              <a:rPr sz="2600" dirty="0">
                <a:latin typeface="Constantia"/>
                <a:cs typeface="Constantia"/>
              </a:rPr>
              <a:t>something</a:t>
            </a:r>
            <a:r>
              <a:rPr sz="2600" spc="-3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looks</a:t>
            </a:r>
            <a:endParaRPr sz="2600" dirty="0">
              <a:latin typeface="Constantia"/>
              <a:cs typeface="Constantia"/>
            </a:endParaRPr>
          </a:p>
          <a:p>
            <a:pPr marL="407034" indent="-3181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07670" algn="l"/>
              </a:tabLst>
            </a:pPr>
            <a:r>
              <a:rPr sz="2600" spc="-5" dirty="0">
                <a:latin typeface="Constantia"/>
                <a:cs typeface="Constantia"/>
              </a:rPr>
              <a:t>describe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internal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structure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Font typeface="Constantia"/>
              <a:buAutoNum type="arabicPeriod"/>
            </a:pPr>
            <a:endParaRPr sz="360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Segoe Script"/>
                <a:cs typeface="Segoe Script"/>
              </a:rPr>
              <a:t>Fur</a:t>
            </a:r>
            <a:r>
              <a:rPr sz="2400" spc="-100" dirty="0">
                <a:latin typeface="Segoe Script"/>
                <a:cs typeface="Segoe Script"/>
              </a:rPr>
              <a:t> </a:t>
            </a:r>
            <a:r>
              <a:rPr sz="2400" dirty="0">
                <a:latin typeface="Segoe Script"/>
                <a:cs typeface="Segoe Script"/>
              </a:rPr>
              <a:t>color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Segoe Script"/>
                <a:cs typeface="Segoe Script"/>
              </a:rPr>
              <a:t>Ear</a:t>
            </a:r>
            <a:r>
              <a:rPr sz="2400" spc="-95" dirty="0">
                <a:latin typeface="Segoe Script"/>
                <a:cs typeface="Segoe Script"/>
              </a:rPr>
              <a:t> </a:t>
            </a:r>
            <a:r>
              <a:rPr sz="2400" spc="-5" dirty="0">
                <a:latin typeface="Segoe Script"/>
                <a:cs typeface="Segoe Script"/>
              </a:rPr>
              <a:t>shape</a:t>
            </a:r>
            <a:endParaRPr sz="2400" dirty="0">
              <a:latin typeface="Segoe Script"/>
              <a:cs typeface="Segoe Script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Segoe Script"/>
                <a:cs typeface="Segoe Script"/>
              </a:rPr>
              <a:t>Number of</a:t>
            </a:r>
            <a:r>
              <a:rPr sz="2400" spc="-80" dirty="0">
                <a:latin typeface="Segoe Script"/>
                <a:cs typeface="Segoe Script"/>
              </a:rPr>
              <a:t> </a:t>
            </a:r>
            <a:r>
              <a:rPr sz="2400" dirty="0">
                <a:latin typeface="Segoe Script"/>
                <a:cs typeface="Segoe Script"/>
              </a:rPr>
              <a:t>legs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egoe Script"/>
                <a:cs typeface="Segoe Script"/>
              </a:rPr>
              <a:t>Color of </a:t>
            </a:r>
            <a:r>
              <a:rPr sz="2400" spc="-5" dirty="0">
                <a:latin typeface="Segoe Script"/>
                <a:cs typeface="Segoe Script"/>
              </a:rPr>
              <a:t>eyes</a:t>
            </a:r>
            <a:endParaRPr sz="2400" dirty="0">
              <a:latin typeface="Segoe Script"/>
              <a:cs typeface="Segoe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Traits </a:t>
            </a:r>
            <a:r>
              <a:rPr spc="-20" dirty="0"/>
              <a:t>can </a:t>
            </a:r>
            <a:r>
              <a:rPr dirty="0"/>
              <a:t>be</a:t>
            </a:r>
            <a:r>
              <a:rPr spc="5" dirty="0"/>
              <a:t> </a:t>
            </a:r>
            <a:r>
              <a:rPr b="1" spc="-20" dirty="0">
                <a:latin typeface="Calibri"/>
                <a:cs typeface="Calibri"/>
              </a:rPr>
              <a:t>Behavioral</a:t>
            </a:r>
            <a:r>
              <a:rPr spc="-20" dirty="0"/>
              <a:t>…</a:t>
            </a:r>
          </a:p>
        </p:txBody>
      </p:sp>
      <p:sp>
        <p:nvSpPr>
          <p:cNvPr id="8" name="object 8"/>
          <p:cNvSpPr/>
          <p:nvPr/>
        </p:nvSpPr>
        <p:spPr>
          <a:xfrm>
            <a:off x="4895850" y="3568698"/>
            <a:ext cx="4248149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960626"/>
            <a:ext cx="5605145" cy="289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buAutoNum type="arabicPeriod"/>
              <a:tabLst>
                <a:tab pos="282575" algn="l"/>
              </a:tabLst>
            </a:pPr>
            <a:r>
              <a:rPr sz="2600" dirty="0">
                <a:latin typeface="Constantia"/>
                <a:cs typeface="Constantia"/>
              </a:rPr>
              <a:t>Describe the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lang="en-US" sz="2600" spc="-484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way </a:t>
            </a:r>
            <a:r>
              <a:rPr sz="2600" dirty="0">
                <a:latin typeface="Constantia"/>
                <a:cs typeface="Constantia"/>
              </a:rPr>
              <a:t>something acts</a:t>
            </a:r>
          </a:p>
          <a:p>
            <a:pPr marL="340360" indent="-32766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40995" algn="l"/>
              </a:tabLst>
            </a:pPr>
            <a:r>
              <a:rPr sz="2600" dirty="0">
                <a:latin typeface="Constantia"/>
                <a:cs typeface="Constantia"/>
              </a:rPr>
              <a:t>Describe something that </a:t>
            </a:r>
            <a:r>
              <a:rPr sz="2600" spc="-10" dirty="0">
                <a:latin typeface="Constantia"/>
                <a:cs typeface="Constantia"/>
              </a:rPr>
              <a:t>was</a:t>
            </a:r>
            <a:r>
              <a:rPr sz="2600" spc="-434" dirty="0">
                <a:latin typeface="Constantia"/>
                <a:cs typeface="Constantia"/>
              </a:rPr>
              <a:t> </a:t>
            </a:r>
            <a:r>
              <a:rPr lang="en-US" sz="2600" spc="-43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learned</a:t>
            </a:r>
          </a:p>
          <a:p>
            <a:pPr marL="1090295" lvl="1" indent="-57150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1090295" algn="l"/>
                <a:tab pos="1090930" algn="l"/>
              </a:tabLst>
            </a:pPr>
            <a:r>
              <a:rPr sz="4000" spc="-10" dirty="0">
                <a:latin typeface="Monotype Corsiva" panose="03010101010201010101" pitchFamily="66" charset="0"/>
                <a:cs typeface="Rage Italic"/>
              </a:rPr>
              <a:t>Fetching</a:t>
            </a:r>
            <a:r>
              <a:rPr sz="4000" spc="-45" dirty="0">
                <a:latin typeface="Monotype Corsiva" panose="03010101010201010101" pitchFamily="66" charset="0"/>
                <a:cs typeface="Rage Italic"/>
              </a:rPr>
              <a:t> </a:t>
            </a:r>
            <a:r>
              <a:rPr sz="4000" spc="-5" dirty="0">
                <a:latin typeface="Monotype Corsiva" panose="03010101010201010101" pitchFamily="66" charset="0"/>
                <a:cs typeface="Rage Italic"/>
              </a:rPr>
              <a:t>things</a:t>
            </a:r>
            <a:endParaRPr sz="4000" dirty="0">
              <a:latin typeface="Monotype Corsiva" panose="03010101010201010101" pitchFamily="66" charset="0"/>
              <a:cs typeface="Rage Italic"/>
            </a:endParaRPr>
          </a:p>
          <a:p>
            <a:pPr marL="1090295" lvl="1" indent="-571500">
              <a:lnSpc>
                <a:spcPct val="100000"/>
              </a:lnSpc>
              <a:buFont typeface="Arial"/>
              <a:buChar char="•"/>
              <a:tabLst>
                <a:tab pos="1090295" algn="l"/>
                <a:tab pos="1090930" algn="l"/>
              </a:tabLst>
            </a:pPr>
            <a:r>
              <a:rPr sz="4000" spc="-5" dirty="0">
                <a:latin typeface="Monotype Corsiva" panose="03010101010201010101" pitchFamily="66" charset="0"/>
                <a:cs typeface="Rage Italic"/>
              </a:rPr>
              <a:t>Migration</a:t>
            </a:r>
            <a:endParaRPr sz="4000" dirty="0">
              <a:latin typeface="Monotype Corsiva" panose="03010101010201010101" pitchFamily="66" charset="0"/>
              <a:cs typeface="Rage Italic"/>
            </a:endParaRPr>
          </a:p>
          <a:p>
            <a:pPr marL="1090295" lvl="1" indent="-571500">
              <a:lnSpc>
                <a:spcPct val="100000"/>
              </a:lnSpc>
              <a:buFont typeface="Arial"/>
              <a:buChar char="•"/>
              <a:tabLst>
                <a:tab pos="1090295" algn="l"/>
                <a:tab pos="1090930" algn="l"/>
              </a:tabLst>
            </a:pPr>
            <a:r>
              <a:rPr sz="4000" spc="-5" dirty="0">
                <a:latin typeface="Monotype Corsiva" panose="03010101010201010101" pitchFamily="66" charset="0"/>
                <a:cs typeface="Rage Italic"/>
              </a:rPr>
              <a:t>Language</a:t>
            </a:r>
            <a:endParaRPr sz="4000" dirty="0">
              <a:latin typeface="Monotype Corsiva" panose="03010101010201010101" pitchFamily="66" charset="0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Types </a:t>
            </a:r>
            <a:r>
              <a:rPr dirty="0"/>
              <a:t>of</a:t>
            </a:r>
            <a:r>
              <a:rPr spc="-60" dirty="0"/>
              <a:t> </a:t>
            </a:r>
            <a:r>
              <a:rPr spc="-75" dirty="0"/>
              <a:t>Traits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840354"/>
            <a:ext cx="7052945" cy="183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5750" algn="l"/>
              </a:tabLst>
            </a:pP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10" dirty="0">
                <a:latin typeface="Constantia"/>
                <a:cs typeface="Constantia"/>
              </a:rPr>
              <a:t>characteristic </a:t>
            </a:r>
            <a:r>
              <a:rPr sz="3200" dirty="0">
                <a:latin typeface="Constantia"/>
                <a:cs typeface="Constantia"/>
              </a:rPr>
              <a:t>of an</a:t>
            </a:r>
            <a:r>
              <a:rPr sz="3200" spc="-550" dirty="0">
                <a:latin typeface="Constantia"/>
                <a:cs typeface="Constantia"/>
              </a:rPr>
              <a:t> </a:t>
            </a:r>
            <a:r>
              <a:rPr lang="en-US" sz="3200" spc="-55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organism </a:t>
            </a:r>
            <a:r>
              <a:rPr sz="3200" spc="-25" dirty="0">
                <a:latin typeface="Constantia"/>
                <a:cs typeface="Constantia"/>
              </a:rPr>
              <a:t>may </a:t>
            </a:r>
            <a:r>
              <a:rPr sz="3200" spc="-5" dirty="0">
                <a:latin typeface="Constantia"/>
                <a:cs typeface="Constantia"/>
              </a:rPr>
              <a:t>be</a:t>
            </a:r>
            <a:endParaRPr sz="32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50" dirty="0">
              <a:latin typeface="Times New Roman"/>
              <a:cs typeface="Times New Roman"/>
            </a:endParaRPr>
          </a:p>
          <a:p>
            <a:pPr marL="341630" algn="ctr">
              <a:lnSpc>
                <a:spcPct val="100000"/>
              </a:lnSpc>
            </a:pPr>
            <a:r>
              <a:rPr sz="4000" i="1" spc="-10" dirty="0">
                <a:latin typeface="Constantia"/>
                <a:cs typeface="Constantia"/>
              </a:rPr>
              <a:t>or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031" y="3753992"/>
            <a:ext cx="3047060" cy="106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114" y="4410583"/>
            <a:ext cx="3093720" cy="581025"/>
          </a:xfrm>
          <a:custGeom>
            <a:avLst/>
            <a:gdLst/>
            <a:ahLst/>
            <a:cxnLst/>
            <a:rect l="l" t="t" r="r" b="b"/>
            <a:pathLst>
              <a:path w="3093720" h="581025">
                <a:moveTo>
                  <a:pt x="3080524" y="0"/>
                </a:moveTo>
                <a:lnTo>
                  <a:pt x="0" y="502285"/>
                </a:lnTo>
                <a:lnTo>
                  <a:pt x="12750" y="580517"/>
                </a:lnTo>
                <a:lnTo>
                  <a:pt x="3093224" y="78232"/>
                </a:lnTo>
                <a:lnTo>
                  <a:pt x="3080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3914" y="3987704"/>
            <a:ext cx="3082417" cy="9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4064" y="4396866"/>
            <a:ext cx="2967990" cy="753745"/>
          </a:xfrm>
          <a:custGeom>
            <a:avLst/>
            <a:gdLst/>
            <a:ahLst/>
            <a:cxnLst/>
            <a:rect l="l" t="t" r="r" b="b"/>
            <a:pathLst>
              <a:path w="2967990" h="753745">
                <a:moveTo>
                  <a:pt x="17652" y="0"/>
                </a:moveTo>
                <a:lnTo>
                  <a:pt x="0" y="77215"/>
                </a:lnTo>
                <a:lnTo>
                  <a:pt x="2950083" y="753744"/>
                </a:lnTo>
                <a:lnTo>
                  <a:pt x="2967736" y="676528"/>
                </a:lnTo>
                <a:lnTo>
                  <a:pt x="176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Inherited</a:t>
            </a:r>
            <a:r>
              <a:rPr spc="-90" dirty="0"/>
              <a:t> </a:t>
            </a:r>
            <a:r>
              <a:rPr spc="-70" dirty="0"/>
              <a:t>Traits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387470"/>
            <a:ext cx="7573645" cy="312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367665" algn="l"/>
                <a:tab pos="368300" algn="l"/>
              </a:tabLst>
            </a:pPr>
            <a:r>
              <a:rPr sz="2600" spc="-5" dirty="0">
                <a:latin typeface="Constantia"/>
                <a:cs typeface="Constantia"/>
              </a:rPr>
              <a:t>Inherited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coded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your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DNA</a:t>
            </a: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70" dirty="0">
                <a:latin typeface="Constantia"/>
                <a:cs typeface="Constantia"/>
              </a:rPr>
              <a:t>You </a:t>
            </a:r>
            <a:r>
              <a:rPr sz="2600" spc="-25" dirty="0">
                <a:latin typeface="Constantia"/>
                <a:cs typeface="Constantia"/>
              </a:rPr>
              <a:t>received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25" dirty="0">
                <a:latin typeface="Constantia"/>
                <a:cs typeface="Constantia"/>
              </a:rPr>
              <a:t>you </a:t>
            </a:r>
            <a:r>
              <a:rPr sz="2600" spc="-5" dirty="0">
                <a:latin typeface="Constantia"/>
                <a:cs typeface="Constantia"/>
              </a:rPr>
              <a:t>biological</a:t>
            </a:r>
            <a:r>
              <a:rPr sz="2600" spc="-2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parents</a:t>
            </a:r>
            <a:endParaRPr sz="26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Constantia"/>
                <a:cs typeface="Constantia"/>
              </a:rPr>
              <a:t>Sometimes </a:t>
            </a:r>
            <a:r>
              <a:rPr sz="2600" spc="-5" dirty="0">
                <a:latin typeface="Constantia"/>
                <a:cs typeface="Constantia"/>
              </a:rPr>
              <a:t>called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i="1" dirty="0">
                <a:latin typeface="Constantia"/>
                <a:cs typeface="Constantia"/>
              </a:rPr>
              <a:t>instinct</a:t>
            </a:r>
            <a:endParaRPr sz="2600" dirty="0">
              <a:latin typeface="Constantia"/>
              <a:cs typeface="Constantia"/>
            </a:endParaRPr>
          </a:p>
          <a:p>
            <a:pPr marL="285115" marR="181610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Constantia"/>
                <a:cs typeface="Constantia"/>
              </a:rPr>
              <a:t>Examples: </a:t>
            </a:r>
            <a:r>
              <a:rPr sz="2600" spc="-25" dirty="0">
                <a:latin typeface="Constantia"/>
                <a:cs typeface="Constantia"/>
              </a:rPr>
              <a:t>eye </a:t>
            </a:r>
            <a:r>
              <a:rPr sz="2600" spc="-45" dirty="0">
                <a:latin typeface="Constantia"/>
                <a:cs typeface="Constantia"/>
              </a:rPr>
              <a:t>color, </a:t>
            </a:r>
            <a:r>
              <a:rPr sz="2600" dirty="0">
                <a:latin typeface="Constantia"/>
                <a:cs typeface="Constantia"/>
              </a:rPr>
              <a:t>hair </a:t>
            </a:r>
            <a:r>
              <a:rPr sz="2600" spc="-45" dirty="0">
                <a:latin typeface="Constantia"/>
                <a:cs typeface="Constantia"/>
              </a:rPr>
              <a:t>color, </a:t>
            </a:r>
            <a:r>
              <a:rPr sz="2600" spc="-5" dirty="0">
                <a:latin typeface="Constantia"/>
                <a:cs typeface="Constantia"/>
              </a:rPr>
              <a:t>height, blood</a:t>
            </a:r>
            <a:r>
              <a:rPr sz="2600" spc="-3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type,  </a:t>
            </a:r>
            <a:r>
              <a:rPr sz="2600" spc="-15" dirty="0">
                <a:latin typeface="Constantia"/>
                <a:cs typeface="Constantia"/>
              </a:rPr>
              <a:t>birds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flying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south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winter</a:t>
            </a:r>
            <a:endParaRPr sz="2600" dirty="0">
              <a:latin typeface="Constantia"/>
              <a:cs typeface="Constantia"/>
            </a:endParaRPr>
          </a:p>
          <a:p>
            <a:pPr marL="285115" marR="5080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Constantia"/>
                <a:cs typeface="Constantia"/>
              </a:rPr>
              <a:t>Because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inherited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traits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coded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DNA,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they  </a:t>
            </a:r>
            <a:r>
              <a:rPr sz="2600" u="heavy" spc="-5" dirty="0">
                <a:latin typeface="Constantia"/>
                <a:cs typeface="Constantia"/>
              </a:rPr>
              <a:t>can</a:t>
            </a:r>
            <a:r>
              <a:rPr sz="2600" u="heavy" spc="-45" dirty="0">
                <a:latin typeface="Constantia"/>
                <a:cs typeface="Constantia"/>
              </a:rPr>
              <a:t> </a:t>
            </a:r>
            <a:r>
              <a:rPr sz="2600" u="heavy" spc="-5" dirty="0">
                <a:latin typeface="Constantia"/>
                <a:cs typeface="Constantia"/>
              </a:rPr>
              <a:t>be</a:t>
            </a:r>
            <a:r>
              <a:rPr sz="2600" u="heavy" spc="-110" dirty="0">
                <a:latin typeface="Constantia"/>
                <a:cs typeface="Constantia"/>
              </a:rPr>
              <a:t> </a:t>
            </a:r>
            <a:r>
              <a:rPr sz="2600" u="heavy" dirty="0">
                <a:latin typeface="Constantia"/>
                <a:cs typeface="Constantia"/>
              </a:rPr>
              <a:t>passed</a:t>
            </a:r>
            <a:r>
              <a:rPr sz="2600" u="heavy" spc="-85" dirty="0">
                <a:latin typeface="Constantia"/>
                <a:cs typeface="Constantia"/>
              </a:rPr>
              <a:t> </a:t>
            </a:r>
            <a:r>
              <a:rPr sz="2600" u="heavy" dirty="0">
                <a:latin typeface="Constantia"/>
                <a:cs typeface="Constantia"/>
              </a:rPr>
              <a:t>on</a:t>
            </a:r>
            <a:r>
              <a:rPr sz="2600" u="heavy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next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generation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609600"/>
            <a:ext cx="3800475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1026414"/>
            <a:ext cx="3865879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Acquired</a:t>
            </a:r>
            <a:r>
              <a:rPr spc="-110" dirty="0"/>
              <a:t> </a:t>
            </a:r>
            <a:r>
              <a:rPr spc="-75" dirty="0"/>
              <a:t>Traits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2082927"/>
            <a:ext cx="5139055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latin typeface="Constantia"/>
                <a:cs typeface="Constantia"/>
              </a:rPr>
              <a:t>Acquired </a:t>
            </a:r>
            <a:r>
              <a:rPr sz="2600" spc="-10" dirty="0">
                <a:latin typeface="Constantia"/>
                <a:cs typeface="Constantia"/>
              </a:rPr>
              <a:t>traits </a:t>
            </a:r>
            <a:r>
              <a:rPr sz="2600" u="heavy" spc="-10" dirty="0">
                <a:latin typeface="Constantia"/>
                <a:cs typeface="Constantia"/>
              </a:rPr>
              <a:t>develop </a:t>
            </a:r>
            <a:r>
              <a:rPr sz="2600" u="heavy" spc="-5" dirty="0">
                <a:latin typeface="Constantia"/>
                <a:cs typeface="Constantia"/>
              </a:rPr>
              <a:t>during</a:t>
            </a:r>
            <a:r>
              <a:rPr sz="2600" u="heavy" spc="-350" dirty="0">
                <a:latin typeface="Constantia"/>
                <a:cs typeface="Constantia"/>
              </a:rPr>
              <a:t> </a:t>
            </a:r>
            <a:r>
              <a:rPr sz="2600" u="heavy" spc="-10" dirty="0">
                <a:latin typeface="Constantia"/>
                <a:cs typeface="Constantia"/>
              </a:rPr>
              <a:t>life</a:t>
            </a:r>
            <a:endParaRPr sz="2600" dirty="0">
              <a:latin typeface="Constantia"/>
              <a:cs typeface="Constantia"/>
            </a:endParaRPr>
          </a:p>
          <a:p>
            <a:pPr marR="361315" algn="ctr">
              <a:lnSpc>
                <a:spcPct val="100000"/>
              </a:lnSpc>
            </a:pPr>
            <a:r>
              <a:rPr sz="2600" spc="-10" dirty="0">
                <a:latin typeface="Constantia"/>
                <a:cs typeface="Constantia"/>
              </a:rPr>
              <a:t>(</a:t>
            </a:r>
            <a:r>
              <a:rPr lang="en-US" sz="2600" spc="-10" dirty="0">
                <a:latin typeface="Constantia"/>
                <a:cs typeface="Constantia"/>
              </a:rPr>
              <a:t>an </a:t>
            </a:r>
            <a:r>
              <a:rPr sz="2600" spc="-10" dirty="0">
                <a:latin typeface="Constantia"/>
                <a:cs typeface="Constantia"/>
              </a:rPr>
              <a:t>organism is </a:t>
            </a:r>
            <a:r>
              <a:rPr sz="2600" u="heavy" spc="-5" dirty="0">
                <a:latin typeface="Constantia"/>
                <a:cs typeface="Constantia"/>
              </a:rPr>
              <a:t>not born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3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it)</a:t>
            </a:r>
            <a:endParaRPr sz="26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latin typeface="Constantia"/>
                <a:cs typeface="Constantia"/>
              </a:rPr>
              <a:t>Not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20" dirty="0">
                <a:latin typeface="Constantia"/>
                <a:cs typeface="Constantia"/>
              </a:rPr>
              <a:t>your</a:t>
            </a:r>
            <a:r>
              <a:rPr sz="2600" spc="-3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DNA</a:t>
            </a: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Constantia"/>
                <a:cs typeface="Constantia"/>
              </a:rPr>
              <a:t>Examples</a:t>
            </a:r>
            <a:endParaRPr sz="2600" dirty="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sz="2400" i="1" spc="-5" dirty="0">
                <a:latin typeface="Constantia"/>
                <a:cs typeface="Constantia"/>
              </a:rPr>
              <a:t>Things </a:t>
            </a:r>
            <a:r>
              <a:rPr sz="2400" i="1" spc="-15" dirty="0">
                <a:latin typeface="Constantia"/>
                <a:cs typeface="Constantia"/>
              </a:rPr>
              <a:t>you</a:t>
            </a:r>
            <a:r>
              <a:rPr sz="2400" i="1" spc="-50" dirty="0">
                <a:latin typeface="Constantia"/>
                <a:cs typeface="Constantia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learned</a:t>
            </a:r>
            <a:endParaRPr sz="2400" dirty="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onstantia"/>
                <a:cs typeface="Constantia"/>
              </a:rPr>
              <a:t>(riding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5" dirty="0">
                <a:latin typeface="Constantia"/>
                <a:cs typeface="Constantia"/>
              </a:rPr>
              <a:t>bike, </a:t>
            </a:r>
            <a:r>
              <a:rPr sz="2400" spc="-10" dirty="0">
                <a:latin typeface="Constantia"/>
                <a:cs typeface="Constantia"/>
              </a:rPr>
              <a:t>reading,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writing)</a:t>
            </a: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i="1" spc="-5" dirty="0">
                <a:latin typeface="Constantia"/>
                <a:cs typeface="Constantia"/>
              </a:rPr>
              <a:t>Things </a:t>
            </a:r>
            <a:r>
              <a:rPr sz="2400" i="1" spc="-15" dirty="0">
                <a:latin typeface="Constantia"/>
                <a:cs typeface="Constantia"/>
              </a:rPr>
              <a:t>that </a:t>
            </a:r>
            <a:r>
              <a:rPr sz="2400" i="1" spc="-5" dirty="0">
                <a:latin typeface="Constantia"/>
                <a:cs typeface="Constantia"/>
              </a:rPr>
              <a:t>happened </a:t>
            </a:r>
            <a:r>
              <a:rPr sz="2400" i="1" spc="-15" dirty="0">
                <a:latin typeface="Constantia"/>
                <a:cs typeface="Constantia"/>
              </a:rPr>
              <a:t>to</a:t>
            </a:r>
            <a:r>
              <a:rPr sz="2400" i="1" spc="-20" dirty="0">
                <a:latin typeface="Constantia"/>
                <a:cs typeface="Constantia"/>
              </a:rPr>
              <a:t> you</a:t>
            </a:r>
            <a:endParaRPr sz="2400" dirty="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nstantia"/>
                <a:cs typeface="Constantia"/>
              </a:rPr>
              <a:t>(short </a:t>
            </a:r>
            <a:r>
              <a:rPr sz="2400" spc="-40" dirty="0">
                <a:latin typeface="Constantia"/>
                <a:cs typeface="Constantia"/>
              </a:rPr>
              <a:t>hair, </a:t>
            </a:r>
            <a:r>
              <a:rPr sz="2400" spc="-20" dirty="0">
                <a:latin typeface="Constantia"/>
                <a:cs typeface="Constantia"/>
              </a:rPr>
              <a:t>broken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bone)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200" y="304800"/>
            <a:ext cx="2857500" cy="4286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6976" y="4876862"/>
            <a:ext cx="3162300" cy="189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01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0" dirty="0">
                <a:latin typeface="Calibri"/>
                <a:cs typeface="Calibri"/>
              </a:rPr>
              <a:t>Acquired </a:t>
            </a:r>
            <a:r>
              <a:rPr sz="4400" b="1" spc="-20" dirty="0">
                <a:latin typeface="Calibri"/>
                <a:cs typeface="Calibri"/>
              </a:rPr>
              <a:t>traits </a:t>
            </a:r>
            <a:r>
              <a:rPr sz="4400" b="1" u="heavy" dirty="0">
                <a:latin typeface="Calibri"/>
                <a:cs typeface="Calibri"/>
              </a:rPr>
              <a:t>end </a:t>
            </a:r>
            <a:r>
              <a:rPr sz="4400" b="1" u="heavy" spc="-5" dirty="0">
                <a:latin typeface="Calibri"/>
                <a:cs typeface="Calibri"/>
              </a:rPr>
              <a:t>with</a:t>
            </a:r>
            <a:r>
              <a:rPr sz="4400" b="1" u="heavy" spc="-15" dirty="0">
                <a:latin typeface="Calibri"/>
                <a:cs typeface="Calibri"/>
              </a:rPr>
              <a:t> you</a:t>
            </a:r>
            <a:r>
              <a:rPr sz="4400" b="1" spc="-15" dirty="0">
                <a:latin typeface="Calibri"/>
                <a:cs typeface="Calibri"/>
              </a:rPr>
              <a:t>!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6402"/>
            <a:ext cx="3888104" cy="380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latin typeface="Constantia"/>
                <a:cs typeface="Constantia"/>
              </a:rPr>
              <a:t>Acquired </a:t>
            </a:r>
            <a:r>
              <a:rPr sz="2600" spc="-10" dirty="0">
                <a:latin typeface="Constantia"/>
                <a:cs typeface="Constantia"/>
              </a:rPr>
              <a:t>traits </a:t>
            </a:r>
            <a:r>
              <a:rPr sz="2600" u="heavy" spc="-5" dirty="0">
                <a:latin typeface="Constantia"/>
                <a:cs typeface="Constantia"/>
              </a:rPr>
              <a:t>cannot</a:t>
            </a:r>
            <a:r>
              <a:rPr sz="2600" u="heavy" spc="-285" dirty="0">
                <a:latin typeface="Constantia"/>
                <a:cs typeface="Constantia"/>
              </a:rPr>
              <a:t> </a:t>
            </a:r>
            <a:r>
              <a:rPr sz="2600" u="heavy" spc="-5" dirty="0">
                <a:latin typeface="Constantia"/>
                <a:cs typeface="Constantia"/>
              </a:rPr>
              <a:t>be</a:t>
            </a:r>
            <a:endParaRPr sz="2600" dirty="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2600" u="heavy" dirty="0">
                <a:latin typeface="Constantia"/>
                <a:cs typeface="Constantia"/>
              </a:rPr>
              <a:t>passed on </a:t>
            </a:r>
            <a:r>
              <a:rPr sz="2600" u="heavy" spc="-20" dirty="0">
                <a:latin typeface="Constantia"/>
                <a:cs typeface="Constantia"/>
              </a:rPr>
              <a:t>to</a:t>
            </a:r>
            <a:r>
              <a:rPr sz="2600" u="heavy" spc="-380" dirty="0">
                <a:latin typeface="Constantia"/>
                <a:cs typeface="Constantia"/>
              </a:rPr>
              <a:t> </a:t>
            </a:r>
            <a:r>
              <a:rPr lang="en-US" sz="2600" u="heavy" spc="-380" dirty="0">
                <a:latin typeface="Constantia"/>
                <a:cs typeface="Constantia"/>
              </a:rPr>
              <a:t> </a:t>
            </a:r>
            <a:r>
              <a:rPr sz="2600" u="heavy" spc="-5" dirty="0">
                <a:latin typeface="Constantia"/>
                <a:cs typeface="Constantia"/>
              </a:rPr>
              <a:t>offspring</a:t>
            </a:r>
            <a:endParaRPr sz="26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latin typeface="Constantia"/>
                <a:cs typeface="Constantia"/>
              </a:rPr>
              <a:t>Organisms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u="heavy" spc="-10" dirty="0">
                <a:latin typeface="Constantia"/>
                <a:cs typeface="Constantia"/>
              </a:rPr>
              <a:t>develop</a:t>
            </a:r>
            <a:endParaRPr sz="2600" dirty="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2600" spc="-15" dirty="0">
                <a:latin typeface="Constantia"/>
                <a:cs typeface="Constantia"/>
              </a:rPr>
              <a:t>acquired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traits</a:t>
            </a:r>
            <a:endParaRPr sz="2600" dirty="0">
              <a:latin typeface="Constantia"/>
              <a:cs typeface="Constantia"/>
            </a:endParaRPr>
          </a:p>
          <a:p>
            <a:pPr marL="285115" marR="1226820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Constantia"/>
                <a:cs typeface="Constantia"/>
              </a:rPr>
              <a:t>They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3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  DNA/genes!</a:t>
            </a:r>
            <a:endParaRPr sz="2600" dirty="0">
              <a:latin typeface="Constantia"/>
              <a:cs typeface="Constantia"/>
            </a:endParaRPr>
          </a:p>
          <a:p>
            <a:pPr marL="285115" marR="41910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Constantia"/>
                <a:cs typeface="Constantia"/>
              </a:rPr>
              <a:t>Example: </a:t>
            </a:r>
            <a:r>
              <a:rPr sz="2600" dirty="0">
                <a:latin typeface="Constantia"/>
                <a:cs typeface="Constantia"/>
              </a:rPr>
              <a:t>This </a:t>
            </a:r>
            <a:r>
              <a:rPr sz="2600" spc="-20" dirty="0">
                <a:latin typeface="Constantia"/>
                <a:cs typeface="Constantia"/>
              </a:rPr>
              <a:t>dog’s  </a:t>
            </a:r>
            <a:r>
              <a:rPr sz="2600" dirty="0">
                <a:latin typeface="Constantia"/>
                <a:cs typeface="Constantia"/>
              </a:rPr>
              <a:t>puppies </a:t>
            </a:r>
            <a:r>
              <a:rPr sz="2600" spc="-50" dirty="0">
                <a:latin typeface="Constantia"/>
                <a:cs typeface="Constantia"/>
              </a:rPr>
              <a:t>won’t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2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missing  </a:t>
            </a:r>
            <a:r>
              <a:rPr sz="2600" dirty="0">
                <a:latin typeface="Constantia"/>
                <a:cs typeface="Constantia"/>
              </a:rPr>
              <a:t>a leg just </a:t>
            </a:r>
            <a:r>
              <a:rPr sz="2600" spc="-5" dirty="0">
                <a:latin typeface="Constantia"/>
                <a:cs typeface="Constantia"/>
              </a:rPr>
              <a:t>because </a:t>
            </a:r>
            <a:r>
              <a:rPr sz="2600" dirty="0">
                <a:latin typeface="Constantia"/>
                <a:cs typeface="Constantia"/>
              </a:rPr>
              <a:t>he</a:t>
            </a:r>
            <a:r>
              <a:rPr sz="2600" spc="-3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is!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9300" y="3429000"/>
            <a:ext cx="4584699" cy="342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31532" y="6211519"/>
            <a:ext cx="171640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Three-legged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dog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DF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548</Words>
  <Application>Microsoft Office PowerPoint</Application>
  <PresentationFormat>On-screen Show (4:3)</PresentationFormat>
  <Paragraphs>127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At the end of  the lesson,  you’ll know...</vt:lpstr>
      <vt:lpstr>Characteristics = Traits</vt:lpstr>
      <vt:lpstr>Traits can be physical…</vt:lpstr>
      <vt:lpstr>Traits can be Behavioral…</vt:lpstr>
      <vt:lpstr>Types of Traits</vt:lpstr>
      <vt:lpstr>Inherited Traits</vt:lpstr>
      <vt:lpstr>Acquired Traits</vt:lpstr>
      <vt:lpstr>Acquired traits end with you!</vt:lpstr>
      <vt:lpstr>Physical traits can be both</vt:lpstr>
      <vt:lpstr>Behavioral traits can be both</vt:lpstr>
      <vt:lpstr>Some traits are both!</vt:lpstr>
      <vt:lpstr>Let’s Practice!</vt:lpstr>
      <vt:lpstr>Dimples</vt:lpstr>
      <vt:lpstr>Number 1</vt:lpstr>
      <vt:lpstr>Number 2</vt:lpstr>
      <vt:lpstr>Number 3 Jason is a good cook.</vt:lpstr>
      <vt:lpstr>Number 4</vt:lpstr>
      <vt:lpstr>Number 5</vt:lpstr>
      <vt:lpstr>Number 6</vt:lpstr>
      <vt:lpstr>Number 7</vt:lpstr>
      <vt:lpstr>Number 8</vt:lpstr>
      <vt:lpstr>Number 9</vt:lpstr>
      <vt:lpstr>Number 10</vt:lpstr>
      <vt:lpstr>Number 11</vt:lpstr>
      <vt:lpstr>Number 12</vt:lpstr>
      <vt:lpstr>Number 13</vt:lpstr>
      <vt:lpstr>Number 14</vt:lpstr>
      <vt:lpstr>Number 15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Acquired vs. Inherited Traits</dc:title>
  <dc:creator>decaire</dc:creator>
  <cp:lastModifiedBy>Ergle, Angela</cp:lastModifiedBy>
  <cp:revision>4</cp:revision>
  <dcterms:created xsi:type="dcterms:W3CDTF">2017-06-25T15:43:03Z</dcterms:created>
  <dcterms:modified xsi:type="dcterms:W3CDTF">2019-04-18T18:53:01Z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2017-06-25T00:00:00Z</vt:filetime>
  </property>
</Properties>
</file>