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5" r:id="rId8"/>
    <p:sldId id="262" r:id="rId9"/>
    <p:sldId id="266" r:id="rId10"/>
    <p:sldId id="263" r:id="rId11"/>
    <p:sldId id="264"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69DA6C2-8E57-447A-922C-7E76B3B3C9AC}" type="datetimeFigureOut">
              <a:rPr lang="en-US" smtClean="0"/>
              <a:t>4/23/2012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5ACA6E98-A591-4DEB-A122-765A5385B358}"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9DA6C2-8E57-447A-922C-7E76B3B3C9AC}"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E98-A591-4DEB-A122-765A5385B35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69DA6C2-8E57-447A-922C-7E76B3B3C9AC}"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E98-A591-4DEB-A122-765A5385B35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69DA6C2-8E57-447A-922C-7E76B3B3C9AC}" type="datetimeFigureOut">
              <a:rPr lang="en-US" smtClean="0"/>
              <a:t>4/23/2012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A6E98-A591-4DEB-A122-765A5385B358}"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69DA6C2-8E57-447A-922C-7E76B3B3C9AC}" type="datetimeFigureOut">
              <a:rPr lang="en-US" smtClean="0"/>
              <a:t>4/23/2012</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5ACA6E98-A591-4DEB-A122-765A5385B358}"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69DA6C2-8E57-447A-922C-7E76B3B3C9AC}" type="datetimeFigureOut">
              <a:rPr lang="en-US" smtClean="0"/>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E98-A591-4DEB-A122-765A5385B358}"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69DA6C2-8E57-447A-922C-7E76B3B3C9AC}" type="datetimeFigureOut">
              <a:rPr lang="en-US" smtClean="0"/>
              <a:t>4/23/2012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A6E98-A591-4DEB-A122-765A5385B358}"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69DA6C2-8E57-447A-922C-7E76B3B3C9AC}" type="datetimeFigureOut">
              <a:rPr lang="en-US" smtClean="0"/>
              <a:t>4/23/2012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A6E98-A591-4DEB-A122-765A5385B35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69DA6C2-8E57-447A-922C-7E76B3B3C9AC}" type="datetimeFigureOut">
              <a:rPr lang="en-US" smtClean="0"/>
              <a:t>4/23/2012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A6E98-A591-4DEB-A122-765A5385B35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9DA6C2-8E57-447A-922C-7E76B3B3C9AC}" type="datetimeFigureOut">
              <a:rPr lang="en-US" smtClean="0"/>
              <a:t>4/23/2012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A6E98-A591-4DEB-A122-765A5385B358}"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69DA6C2-8E57-447A-922C-7E76B3B3C9AC}" type="datetimeFigureOut">
              <a:rPr lang="en-US" smtClean="0"/>
              <a:t>4/23/2012</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5ACA6E98-A591-4DEB-A122-765A5385B358}"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69DA6C2-8E57-447A-922C-7E76B3B3C9AC}" type="datetimeFigureOut">
              <a:rPr lang="en-US" smtClean="0"/>
              <a:t>4/23/2012</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ACA6E98-A591-4DEB-A122-765A5385B35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harcourtschool.com/activity/electromagnets/" TargetMode="Externa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www.school-for-champions.com/science/electromagnetic_devices.htm" TargetMode="External"/><Relationship Id="rId2" Type="http://schemas.openxmlformats.org/officeDocument/2006/relationships/hyperlink" Target="http://www.youtube.com/watch?v=T6UNN3Kq2AY"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youtube.com/watch?v=uj0DFDfQajw&amp;feature=related"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brainpop.com/technology/energytechnology/electromagnets/preview.we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youtube.com/watch?v=nvyL5s6hLjk"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What makes an electromagnet?</a:t>
            </a:r>
            <a:endParaRPr lang="en-US" dirty="0"/>
          </a:p>
        </p:txBody>
      </p:sp>
      <p:sp>
        <p:nvSpPr>
          <p:cNvPr id="2" name="Title 1"/>
          <p:cNvSpPr>
            <a:spLocks noGrp="1"/>
          </p:cNvSpPr>
          <p:nvPr>
            <p:ph type="ctrTitle"/>
          </p:nvPr>
        </p:nvSpPr>
        <p:spPr/>
        <p:txBody>
          <a:bodyPr/>
          <a:lstStyle/>
          <a:p>
            <a:r>
              <a:rPr lang="en-US" dirty="0" smtClean="0"/>
              <a:t>Chapter 4 </a:t>
            </a:r>
            <a:br>
              <a:rPr lang="en-US" dirty="0" smtClean="0"/>
            </a:br>
            <a:r>
              <a:rPr lang="en-US" dirty="0" smtClean="0"/>
              <a:t>Lesson 4</a:t>
            </a:r>
            <a:endParaRPr lang="en-US" dirty="0"/>
          </a:p>
        </p:txBody>
      </p:sp>
      <p:pic>
        <p:nvPicPr>
          <p:cNvPr id="31746" name="Picture 2" descr="http://t1.gstatic.com/images?q=tbn:ANd9GcT5VsMydbAZUGwgik5d9LCt_YvzX2oDECtf1PJo1gXc2hq3s9HT"/>
          <p:cNvPicPr>
            <a:picLocks noChangeAspect="1" noChangeArrowheads="1"/>
          </p:cNvPicPr>
          <p:nvPr/>
        </p:nvPicPr>
        <p:blipFill>
          <a:blip r:embed="rId2" cstate="print"/>
          <a:srcRect/>
          <a:stretch>
            <a:fillRect/>
          </a:stretch>
        </p:blipFill>
        <p:spPr bwMode="auto">
          <a:xfrm>
            <a:off x="2971800" y="4191000"/>
            <a:ext cx="2924175" cy="15621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Controlling Electromagnets</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There are two makes to make an electromagnet stronger. </a:t>
            </a:r>
          </a:p>
          <a:p>
            <a:r>
              <a:rPr lang="en-US" dirty="0" smtClean="0"/>
              <a:t>One way: the more coils you use, the stronger the magnet becomes</a:t>
            </a:r>
          </a:p>
          <a:p>
            <a:r>
              <a:rPr lang="en-US" dirty="0" smtClean="0"/>
              <a:t>Second way: increase the strength of an electromagnet by increasing the electric current (add more batteries)</a:t>
            </a:r>
          </a:p>
          <a:p>
            <a:endParaRPr lang="en-US" dirty="0"/>
          </a:p>
        </p:txBody>
      </p:sp>
      <p:sp>
        <p:nvSpPr>
          <p:cNvPr id="4" name="Content Placeholder 3"/>
          <p:cNvSpPr>
            <a:spLocks noGrp="1"/>
          </p:cNvSpPr>
          <p:nvPr>
            <p:ph sz="quarter" idx="2"/>
          </p:nvPr>
        </p:nvSpPr>
        <p:spPr/>
        <p:txBody>
          <a:bodyPr>
            <a:normAutofit lnSpcReduction="10000"/>
          </a:bodyPr>
          <a:lstStyle/>
          <a:p>
            <a:endParaRPr lang="en-US"/>
          </a:p>
        </p:txBody>
      </p:sp>
      <p:pic>
        <p:nvPicPr>
          <p:cNvPr id="14338" name="Picture 2" descr="https://www-k6.thinkcentral.com/content/hsp/science/hspscience/ga/gr5/se_9780153734175_/content/unitB/chapter4/219c.jpg"/>
          <p:cNvPicPr>
            <a:picLocks noChangeAspect="1" noChangeArrowheads="1"/>
          </p:cNvPicPr>
          <p:nvPr/>
        </p:nvPicPr>
        <p:blipFill>
          <a:blip r:embed="rId3" cstate="print"/>
          <a:srcRect/>
          <a:stretch>
            <a:fillRect/>
          </a:stretch>
        </p:blipFill>
        <p:spPr bwMode="auto">
          <a:xfrm>
            <a:off x="4449384" y="1447800"/>
            <a:ext cx="4694616" cy="4800600"/>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Controlling Electromagnets</a:t>
            </a:r>
            <a:endParaRPr lang="en-US" dirty="0"/>
          </a:p>
        </p:txBody>
      </p:sp>
      <p:sp>
        <p:nvSpPr>
          <p:cNvPr id="3" name="Content Placeholder 2"/>
          <p:cNvSpPr>
            <a:spLocks noGrp="1"/>
          </p:cNvSpPr>
          <p:nvPr>
            <p:ph sz="quarter" idx="1"/>
          </p:nvPr>
        </p:nvSpPr>
        <p:spPr/>
        <p:txBody>
          <a:bodyPr/>
          <a:lstStyle/>
          <a:p>
            <a:r>
              <a:rPr lang="en-US" dirty="0" smtClean="0"/>
              <a:t>Electromagnets are an important part of many kinds of technology, from telephones to construction equipment. </a:t>
            </a:r>
          </a:p>
          <a:p>
            <a:r>
              <a:rPr lang="en-US" dirty="0" smtClean="0">
                <a:hlinkClick r:id="rId3"/>
              </a:rPr>
              <a:t>People use many electromagnets everyday, often without knowing it.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Preview</a:t>
            </a:r>
            <a:endParaRPr lang="en-US" dirty="0"/>
          </a:p>
        </p:txBody>
      </p:sp>
      <p:sp>
        <p:nvSpPr>
          <p:cNvPr id="3" name="Content Placeholder 2"/>
          <p:cNvSpPr>
            <a:spLocks noGrp="1"/>
          </p:cNvSpPr>
          <p:nvPr>
            <p:ph sz="quarter" idx="1"/>
          </p:nvPr>
        </p:nvSpPr>
        <p:spPr/>
        <p:txBody>
          <a:bodyPr/>
          <a:lstStyle/>
          <a:p>
            <a:endParaRPr lang="en-US" dirty="0" smtClean="0"/>
          </a:p>
          <a:p>
            <a:endParaRPr lang="en-US" dirty="0" smtClean="0"/>
          </a:p>
          <a:p>
            <a:endParaRPr lang="en-US" dirty="0" smtClean="0"/>
          </a:p>
          <a:p>
            <a:endParaRPr lang="en-US" dirty="0" smtClean="0"/>
          </a:p>
          <a:p>
            <a:r>
              <a:rPr lang="en-US" dirty="0" smtClean="0"/>
              <a:t>Electromagnet: a magnet that has coils of current-carrying wire around an iron core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magnetic field</a:t>
            </a:r>
            <a:endParaRPr lang="en-US" dirty="0"/>
          </a:p>
        </p:txBody>
      </p:sp>
      <p:sp>
        <p:nvSpPr>
          <p:cNvPr id="3" name="Content Placeholder 2"/>
          <p:cNvSpPr>
            <a:spLocks noGrp="1"/>
          </p:cNvSpPr>
          <p:nvPr>
            <p:ph sz="quarter" idx="1"/>
          </p:nvPr>
        </p:nvSpPr>
        <p:spPr/>
        <p:txBody>
          <a:bodyPr/>
          <a:lstStyle/>
          <a:p>
            <a:r>
              <a:rPr lang="en-US" dirty="0" smtClean="0"/>
              <a:t>You know that electric charges produce a force that can push or pull. </a:t>
            </a:r>
          </a:p>
          <a:p>
            <a:r>
              <a:rPr lang="en-US" dirty="0" smtClean="0"/>
              <a:t>Magnets also produce a force that pushes and pulls. </a:t>
            </a:r>
          </a:p>
          <a:p>
            <a:r>
              <a:rPr lang="en-US" dirty="0" smtClean="0"/>
              <a:t>Are electricity and magnetism related?</a:t>
            </a:r>
            <a:endParaRPr lang="en-US" dirty="0"/>
          </a:p>
        </p:txBody>
      </p:sp>
      <p:pic>
        <p:nvPicPr>
          <p:cNvPr id="28674" name="Picture 2" descr="https://www-k6.thinkcentral.com/content/hsp/science/hspscience/ga/gr5/se_9780153734175_/content/unitB/chapter4/216a.jpg"/>
          <p:cNvPicPr>
            <a:picLocks noChangeAspect="1" noChangeArrowheads="1"/>
          </p:cNvPicPr>
          <p:nvPr/>
        </p:nvPicPr>
        <p:blipFill>
          <a:blip r:embed="rId2" cstate="print"/>
          <a:srcRect/>
          <a:stretch>
            <a:fillRect/>
          </a:stretch>
        </p:blipFill>
        <p:spPr bwMode="auto">
          <a:xfrm>
            <a:off x="228600" y="3657600"/>
            <a:ext cx="4838700" cy="2924176"/>
          </a:xfrm>
          <a:prstGeom prst="rect">
            <a:avLst/>
          </a:prstGeom>
          <a:noFill/>
        </p:spPr>
      </p:pic>
      <p:sp>
        <p:nvSpPr>
          <p:cNvPr id="5" name="TextBox 4"/>
          <p:cNvSpPr txBox="1"/>
          <p:nvPr/>
        </p:nvSpPr>
        <p:spPr>
          <a:xfrm>
            <a:off x="4724400" y="3733800"/>
            <a:ext cx="3810000" cy="1477328"/>
          </a:xfrm>
          <a:prstGeom prst="rect">
            <a:avLst/>
          </a:prstGeom>
          <a:noFill/>
        </p:spPr>
        <p:txBody>
          <a:bodyPr wrap="square" rtlCol="0">
            <a:spAutoFit/>
          </a:bodyPr>
          <a:lstStyle/>
          <a:p>
            <a:r>
              <a:rPr lang="en-US" dirty="0" smtClean="0"/>
              <a:t>This coil of wire is carrying an electric current. Iron filings show the shape of the magnetic field inside the coil. The lines of filings are closest together where the field is strongest.</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magnetic field</a:t>
            </a:r>
            <a:endParaRPr lang="en-US" dirty="0"/>
          </a:p>
        </p:txBody>
      </p:sp>
      <p:sp>
        <p:nvSpPr>
          <p:cNvPr id="3" name="Content Placeholder 2"/>
          <p:cNvSpPr>
            <a:spLocks noGrp="1"/>
          </p:cNvSpPr>
          <p:nvPr>
            <p:ph sz="quarter" idx="1"/>
          </p:nvPr>
        </p:nvSpPr>
        <p:spPr/>
        <p:txBody>
          <a:bodyPr>
            <a:normAutofit/>
          </a:bodyPr>
          <a:lstStyle/>
          <a:p>
            <a:r>
              <a:rPr lang="en-US" dirty="0" smtClean="0"/>
              <a:t>If you sprinkle iron fillings around a piece of cooper wire, no magnetic field appears. </a:t>
            </a:r>
          </a:p>
          <a:p>
            <a:r>
              <a:rPr lang="en-US" dirty="0" smtClean="0"/>
              <a:t>If you run a current in the wire, a magnetic field forms around the wire. </a:t>
            </a:r>
          </a:p>
          <a:p>
            <a:r>
              <a:rPr lang="en-US" dirty="0" smtClean="0"/>
              <a:t>The field around one wire is weak. </a:t>
            </a:r>
          </a:p>
          <a:p>
            <a:r>
              <a:rPr lang="en-US" dirty="0" smtClean="0"/>
              <a:t>The field gets stronger if you wrap the wire into a tight coil. </a:t>
            </a:r>
          </a:p>
          <a:p>
            <a:r>
              <a:rPr lang="en-US" dirty="0" smtClean="0"/>
              <a:t>Iron fillings inside/around the coil show the field.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2"/>
              </a:rPr>
              <a:t>Making a magnetic field</a:t>
            </a:r>
            <a:endParaRPr lang="en-US" dirty="0"/>
          </a:p>
        </p:txBody>
      </p:sp>
      <p:sp>
        <p:nvSpPr>
          <p:cNvPr id="3" name="Content Placeholder 2"/>
          <p:cNvSpPr>
            <a:spLocks noGrp="1"/>
          </p:cNvSpPr>
          <p:nvPr>
            <p:ph sz="quarter" idx="1"/>
          </p:nvPr>
        </p:nvSpPr>
        <p:spPr/>
        <p:txBody>
          <a:bodyPr>
            <a:normAutofit/>
          </a:bodyPr>
          <a:lstStyle/>
          <a:p>
            <a:r>
              <a:rPr lang="en-US" dirty="0" smtClean="0"/>
              <a:t>The magnetic field around a wire that carries current looks different from the field around a bar magnet. </a:t>
            </a:r>
          </a:p>
          <a:p>
            <a:r>
              <a:rPr lang="en-US" dirty="0" smtClean="0"/>
              <a:t>The magnetic field around a current-carrying wire can move a compass needle. </a:t>
            </a:r>
          </a:p>
          <a:p>
            <a:r>
              <a:rPr lang="en-US" dirty="0" smtClean="0"/>
              <a:t>One way to make a field stronger is to wrap the wire around magnetic material, such as an iron nail. </a:t>
            </a:r>
          </a:p>
          <a:p>
            <a:r>
              <a:rPr lang="en-US" dirty="0" smtClean="0"/>
              <a:t>The material inside the coil of wire is called the core.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a magnetic field</a:t>
            </a:r>
            <a:endParaRPr lang="en-US" dirty="0"/>
          </a:p>
        </p:txBody>
      </p:sp>
      <p:sp>
        <p:nvSpPr>
          <p:cNvPr id="3" name="Content Placeholder 2"/>
          <p:cNvSpPr>
            <a:spLocks noGrp="1"/>
          </p:cNvSpPr>
          <p:nvPr>
            <p:ph sz="quarter" idx="1"/>
          </p:nvPr>
        </p:nvSpPr>
        <p:spPr/>
        <p:txBody>
          <a:bodyPr/>
          <a:lstStyle/>
          <a:p>
            <a:r>
              <a:rPr lang="en-US" dirty="0" smtClean="0"/>
              <a:t>Today we are going to wrap a coil of wire around an iron nail. </a:t>
            </a:r>
          </a:p>
          <a:p>
            <a:r>
              <a:rPr lang="en-US" dirty="0" smtClean="0"/>
              <a:t>When we attach the battery, an electric current will run through the wire. </a:t>
            </a:r>
          </a:p>
          <a:p>
            <a:r>
              <a:rPr lang="en-US" dirty="0" smtClean="0"/>
              <a:t>The nail will become the magnet that has coils of current-carrying wire around an iron core and it is called an </a:t>
            </a:r>
            <a:r>
              <a:rPr lang="en-US" b="1" dirty="0" smtClean="0">
                <a:hlinkClick r:id="rId2"/>
              </a:rPr>
              <a:t>electromagnet.</a:t>
            </a:r>
            <a:endParaRPr lang="en-US"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34818" name="Picture 2" descr="https://www-k6.thinkcentral.com/content/hsp/science/hspscience/ga/gr5/se_9780153734175_/content/unitB/chapter4/217a.jpg"/>
          <p:cNvPicPr>
            <a:picLocks noChangeAspect="1" noChangeArrowheads="1"/>
          </p:cNvPicPr>
          <p:nvPr/>
        </p:nvPicPr>
        <p:blipFill>
          <a:blip r:embed="rId2" cstate="print"/>
          <a:srcRect/>
          <a:stretch>
            <a:fillRect/>
          </a:stretch>
        </p:blipFill>
        <p:spPr bwMode="auto">
          <a:xfrm>
            <a:off x="0" y="0"/>
            <a:ext cx="5181600" cy="4544518"/>
          </a:xfrm>
          <a:prstGeom prst="rect">
            <a:avLst/>
          </a:prstGeom>
          <a:noFill/>
        </p:spPr>
      </p:pic>
      <p:pic>
        <p:nvPicPr>
          <p:cNvPr id="34820" name="Picture 4" descr="https://www-k6.thinkcentral.com/content/hsp/science/hspscience/ga/gr5/se_9780153734175_/content/unitB/chapter4/217b.gif"/>
          <p:cNvPicPr>
            <a:picLocks noChangeAspect="1" noChangeArrowheads="1"/>
          </p:cNvPicPr>
          <p:nvPr/>
        </p:nvPicPr>
        <p:blipFill>
          <a:blip r:embed="rId3" cstate="print"/>
          <a:srcRect/>
          <a:stretch>
            <a:fillRect/>
          </a:stretch>
        </p:blipFill>
        <p:spPr bwMode="auto">
          <a:xfrm>
            <a:off x="5638800" y="3200400"/>
            <a:ext cx="2028825" cy="2743201"/>
          </a:xfrm>
          <a:prstGeom prst="rect">
            <a:avLst/>
          </a:prstGeom>
          <a:noFill/>
        </p:spPr>
      </p:pic>
      <p:sp>
        <p:nvSpPr>
          <p:cNvPr id="6" name="TextBox 5"/>
          <p:cNvSpPr txBox="1"/>
          <p:nvPr/>
        </p:nvSpPr>
        <p:spPr>
          <a:xfrm>
            <a:off x="5334000" y="609600"/>
            <a:ext cx="3276600" cy="2554545"/>
          </a:xfrm>
          <a:prstGeom prst="rect">
            <a:avLst/>
          </a:prstGeom>
          <a:noFill/>
        </p:spPr>
        <p:txBody>
          <a:bodyPr wrap="square" rtlCol="0">
            <a:spAutoFit/>
          </a:bodyPr>
          <a:lstStyle/>
          <a:p>
            <a:r>
              <a:rPr lang="en-US" sz="2000" b="1" dirty="0" smtClean="0"/>
              <a:t>An iron nail is not normally a magnet. It becomes one when an electric current runs around it. How can you tell that this nail is now a magnet? What would happen if you took one end of the wire off the battery?</a:t>
            </a:r>
            <a:endParaRPr lang="en-US" sz="2000" b="1" dirty="0"/>
          </a:p>
        </p:txBody>
      </p:sp>
      <p:sp>
        <p:nvSpPr>
          <p:cNvPr id="7" name="TextBox 6"/>
          <p:cNvSpPr txBox="1"/>
          <p:nvPr/>
        </p:nvSpPr>
        <p:spPr>
          <a:xfrm>
            <a:off x="3124200" y="4419600"/>
            <a:ext cx="2438400" cy="1938992"/>
          </a:xfrm>
          <a:prstGeom prst="rect">
            <a:avLst/>
          </a:prstGeom>
          <a:noFill/>
        </p:spPr>
        <p:txBody>
          <a:bodyPr wrap="square" rtlCol="0">
            <a:spAutoFit/>
          </a:bodyPr>
          <a:lstStyle/>
          <a:p>
            <a:r>
              <a:rPr lang="en-US" sz="2000" b="1" dirty="0" smtClean="0"/>
              <a:t>Notice that the filings collect around the poles of the bar magnet like they do to the nail in the electromagnet.</a:t>
            </a:r>
            <a:endParaRPr lang="en-US" sz="2000" b="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Controlling Electromagnets</a:t>
            </a:r>
            <a:endParaRPr lang="en-US" dirty="0"/>
          </a:p>
        </p:txBody>
      </p:sp>
      <p:sp>
        <p:nvSpPr>
          <p:cNvPr id="3" name="Content Placeholder 2"/>
          <p:cNvSpPr>
            <a:spLocks noGrp="1"/>
          </p:cNvSpPr>
          <p:nvPr>
            <p:ph sz="quarter" idx="1"/>
          </p:nvPr>
        </p:nvSpPr>
        <p:spPr/>
        <p:txBody>
          <a:bodyPr/>
          <a:lstStyle/>
          <a:p>
            <a:r>
              <a:rPr lang="en-US" dirty="0" smtClean="0"/>
              <a:t>An electromagnet is a temporary magnet. </a:t>
            </a:r>
          </a:p>
          <a:p>
            <a:r>
              <a:rPr lang="en-US" dirty="0" smtClean="0"/>
              <a:t>One way to control it is to turn it on and off. </a:t>
            </a:r>
          </a:p>
          <a:p>
            <a:r>
              <a:rPr lang="en-US" dirty="0" smtClean="0">
                <a:hlinkClick r:id="rId2"/>
              </a:rPr>
              <a:t>Ex: A very powerful magnet can be used to pick up tons of iron and steel scrap in a junkyard. </a:t>
            </a:r>
            <a:endParaRPr lang="en-US" dirty="0" smtClean="0"/>
          </a:p>
          <a:p>
            <a:r>
              <a:rPr lang="en-US" dirty="0" smtClean="0"/>
              <a:t>By turning the electromagnet on and off, a worker can pick up the metal in one place and drop it off in another.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35842" name="Picture 2" descr="https://www-k6.thinkcentral.com/content/hsp/science/hspscience/ga/gr5/se_9780153734175_/content/unitB/chapter4/218a.jpg"/>
          <p:cNvPicPr>
            <a:picLocks noChangeAspect="1" noChangeArrowheads="1"/>
          </p:cNvPicPr>
          <p:nvPr/>
        </p:nvPicPr>
        <p:blipFill>
          <a:blip r:embed="rId2" cstate="print"/>
          <a:srcRect/>
          <a:stretch>
            <a:fillRect/>
          </a:stretch>
        </p:blipFill>
        <p:spPr bwMode="auto">
          <a:xfrm>
            <a:off x="0" y="304801"/>
            <a:ext cx="3505200" cy="4648200"/>
          </a:xfrm>
          <a:prstGeom prst="rect">
            <a:avLst/>
          </a:prstGeom>
          <a:noFill/>
        </p:spPr>
      </p:pic>
      <p:pic>
        <p:nvPicPr>
          <p:cNvPr id="35844" name="Picture 4" descr=" "/>
          <p:cNvPicPr>
            <a:picLocks noChangeAspect="1" noChangeArrowheads="1"/>
          </p:cNvPicPr>
          <p:nvPr/>
        </p:nvPicPr>
        <p:blipFill>
          <a:blip r:embed="rId3" cstate="print"/>
          <a:srcRect/>
          <a:stretch>
            <a:fillRect/>
          </a:stretch>
        </p:blipFill>
        <p:spPr bwMode="auto">
          <a:xfrm>
            <a:off x="3505200" y="304801"/>
            <a:ext cx="3467100" cy="4648200"/>
          </a:xfrm>
          <a:prstGeom prst="rect">
            <a:avLst/>
          </a:prstGeom>
          <a:noFill/>
        </p:spPr>
      </p:pic>
      <p:sp>
        <p:nvSpPr>
          <p:cNvPr id="6" name="TextBox 5"/>
          <p:cNvSpPr txBox="1"/>
          <p:nvPr/>
        </p:nvSpPr>
        <p:spPr>
          <a:xfrm>
            <a:off x="304800" y="5105400"/>
            <a:ext cx="3733800" cy="1631216"/>
          </a:xfrm>
          <a:prstGeom prst="rect">
            <a:avLst/>
          </a:prstGeom>
          <a:noFill/>
        </p:spPr>
        <p:txBody>
          <a:bodyPr wrap="square" rtlCol="0">
            <a:spAutoFit/>
          </a:bodyPr>
          <a:lstStyle/>
          <a:p>
            <a:r>
              <a:rPr lang="en-US" sz="2000" b="1" dirty="0" smtClean="0"/>
              <a:t>The strength of an electromagnet depends on the number of coils of wire around the core. Count the paper clips and the coils</a:t>
            </a:r>
            <a:endParaRPr lang="en-US" sz="2000" b="1" dirty="0"/>
          </a:p>
        </p:txBody>
      </p:sp>
      <p:sp>
        <p:nvSpPr>
          <p:cNvPr id="7" name="TextBox 6"/>
          <p:cNvSpPr txBox="1"/>
          <p:nvPr/>
        </p:nvSpPr>
        <p:spPr>
          <a:xfrm>
            <a:off x="4419600" y="5029200"/>
            <a:ext cx="4038600" cy="1754326"/>
          </a:xfrm>
          <a:prstGeom prst="rect">
            <a:avLst/>
          </a:prstGeom>
          <a:noFill/>
        </p:spPr>
        <p:txBody>
          <a:bodyPr wrap="square" rtlCol="0">
            <a:spAutoFit/>
          </a:bodyPr>
          <a:lstStyle/>
          <a:p>
            <a:r>
              <a:rPr lang="en-US" b="1" dirty="0" smtClean="0"/>
              <a:t>This electromagnet is the same as the one to the left except that it has more coils. There are two layers of coils. Count the paper clips and coils. Remember to double the number of coils you see.</a:t>
            </a:r>
            <a:endParaRPr lang="en-US" b="1"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41</TotalTime>
  <Words>568</Words>
  <Application>Microsoft Office PowerPoint</Application>
  <PresentationFormat>On-screen Show (4:3)</PresentationFormat>
  <Paragraphs>44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Equity</vt:lpstr>
      <vt:lpstr>Chapter 4  Lesson 4</vt:lpstr>
      <vt:lpstr>Vocabulary Preview</vt:lpstr>
      <vt:lpstr>Making a magnetic field</vt:lpstr>
      <vt:lpstr>Making a magnetic field</vt:lpstr>
      <vt:lpstr>Making a magnetic field</vt:lpstr>
      <vt:lpstr>Making a magnetic field</vt:lpstr>
      <vt:lpstr>Slide 7</vt:lpstr>
      <vt:lpstr>Controlling Electromagnets</vt:lpstr>
      <vt:lpstr>Slide 9</vt:lpstr>
      <vt:lpstr>Controlling Electromagnets</vt:lpstr>
      <vt:lpstr>Controlling Electromagnets</vt:lpstr>
    </vt:vector>
  </TitlesOfParts>
  <Company>FCSS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4  Lesson 4</dc:title>
  <dc:creator>morank</dc:creator>
  <cp:lastModifiedBy>morank</cp:lastModifiedBy>
  <cp:revision>5</cp:revision>
  <dcterms:created xsi:type="dcterms:W3CDTF">2012-04-23T19:39:33Z</dcterms:created>
  <dcterms:modified xsi:type="dcterms:W3CDTF">2012-04-23T20:21:28Z</dcterms:modified>
</cp:coreProperties>
</file>